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304" r:id="rId5"/>
    <p:sldId id="305" r:id="rId6"/>
    <p:sldId id="306" r:id="rId7"/>
    <p:sldId id="307" r:id="rId8"/>
    <p:sldId id="270" r:id="rId9"/>
    <p:sldId id="261" r:id="rId10"/>
    <p:sldId id="264" r:id="rId11"/>
    <p:sldId id="265" r:id="rId12"/>
    <p:sldId id="269" r:id="rId13"/>
    <p:sldId id="294" r:id="rId14"/>
    <p:sldId id="268" r:id="rId15"/>
    <p:sldId id="277" r:id="rId16"/>
    <p:sldId id="295" r:id="rId17"/>
    <p:sldId id="285" r:id="rId18"/>
    <p:sldId id="279" r:id="rId19"/>
    <p:sldId id="282" r:id="rId20"/>
    <p:sldId id="283" r:id="rId21"/>
    <p:sldId id="296" r:id="rId22"/>
    <p:sldId id="297" r:id="rId23"/>
    <p:sldId id="290" r:id="rId24"/>
    <p:sldId id="291" r:id="rId25"/>
    <p:sldId id="292" r:id="rId26"/>
    <p:sldId id="298" r:id="rId27"/>
    <p:sldId id="288" r:id="rId28"/>
    <p:sldId id="29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C041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116" d="100"/>
          <a:sy n="116" d="100"/>
        </p:scale>
        <p:origin x="22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hu-HU" smtClean="0"/>
              <a:t>Mintacím szerkesztése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hu-HU" smtClean="0"/>
              <a:t>Mintacím szerkesztése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hu-HU" smtClean="0"/>
              <a:t>Mintacím szerkesztése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5A61015F-7CC6-4D0A-9D87-873EA4C304CC}" type="datetimeFigureOut">
              <a:rPr lang="en-US" dirty="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hu-HU" smtClean="0"/>
              <a:t>Mintacím szerkesztése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pPr/>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024128" y="2967788"/>
            <a:ext cx="4754880" cy="334157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hu-HU" smtClean="0"/>
              <a:t>Mintaszöveg szerkesztése</a:t>
            </a:r>
          </a:p>
        </p:txBody>
      </p:sp>
      <p:sp>
        <p:nvSpPr>
          <p:cNvPr id="6" name="Content Placeholder 5"/>
          <p:cNvSpPr>
            <a:spLocks noGrp="1"/>
          </p:cNvSpPr>
          <p:nvPr>
            <p:ph sz="quarter" idx="4"/>
          </p:nvPr>
        </p:nvSpPr>
        <p:spPr>
          <a:xfrm>
            <a:off x="5990888" y="2967788"/>
            <a:ext cx="4754880" cy="334157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pPr/>
              <a:t>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pPr/>
              <a:t>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pPr/>
              <a:t>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hu-HU" smtClean="0"/>
              <a:t>Mintacím szerkesztése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05C68B11-C5A8-448C-8CE9-B1A273C79CFC}" type="datetimeFigureOut">
              <a:rPr lang="en-US" dirty="0"/>
              <a:pPr/>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hu-HU" smtClean="0"/>
              <a:t>Mintacím szerkesztése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C7616CA0-919D-4A49-9C8A-62FDFB3A5183}" type="datetimeFigureOut">
              <a:rPr lang="en-US" dirty="0"/>
              <a:pPr/>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9/18/2018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egt-newenergy.szie.hu/" TargetMode="External"/><Relationship Id="rId2" Type="http://schemas.openxmlformats.org/officeDocument/2006/relationships/hyperlink" Target="http://www.eeagrants.org/"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fontScale="90000"/>
          </a:bodyPr>
          <a:lstStyle/>
          <a:p>
            <a:r>
              <a:rPr lang="hu-HU" b="1" dirty="0" smtClean="0"/>
              <a:t>THE </a:t>
            </a:r>
            <a:r>
              <a:rPr lang="hu-HU" b="1" dirty="0" err="1" smtClean="0"/>
              <a:t>implementation</a:t>
            </a:r>
            <a:r>
              <a:rPr lang="hu-HU" b="1" dirty="0" smtClean="0"/>
              <a:t> of </a:t>
            </a:r>
            <a:r>
              <a:rPr lang="hu-HU" b="1" dirty="0" err="1" smtClean="0"/>
              <a:t>circular</a:t>
            </a:r>
            <a:r>
              <a:rPr lang="hu-HU" b="1" dirty="0" smtClean="0"/>
              <a:t> </a:t>
            </a:r>
            <a:r>
              <a:rPr lang="hu-HU" b="1" dirty="0" err="1" smtClean="0"/>
              <a:t>economy</a:t>
            </a:r>
            <a:r>
              <a:rPr lang="hu-HU" b="1" dirty="0" smtClean="0"/>
              <a:t> </a:t>
            </a:r>
            <a:r>
              <a:rPr lang="hu-HU" b="1" dirty="0" err="1" smtClean="0"/>
              <a:t>concept</a:t>
            </a:r>
            <a:r>
              <a:rPr lang="hu-HU" b="1" dirty="0" smtClean="0"/>
              <a:t> in </a:t>
            </a:r>
            <a:r>
              <a:rPr lang="hu-HU" b="1" dirty="0" err="1" smtClean="0"/>
              <a:t>the</a:t>
            </a:r>
            <a:r>
              <a:rPr lang="hu-HU" b="1" dirty="0" smtClean="0"/>
              <a:t> </a:t>
            </a:r>
            <a:r>
              <a:rPr lang="hu-HU" b="1" dirty="0" err="1" smtClean="0"/>
              <a:t>curricula</a:t>
            </a:r>
            <a:endParaRPr lang="hu-HU" b="1" dirty="0"/>
          </a:p>
        </p:txBody>
      </p:sp>
      <p:sp>
        <p:nvSpPr>
          <p:cNvPr id="3" name="Alcím 2"/>
          <p:cNvSpPr>
            <a:spLocks noGrp="1"/>
          </p:cNvSpPr>
          <p:nvPr>
            <p:ph type="subTitle" idx="1"/>
          </p:nvPr>
        </p:nvSpPr>
        <p:spPr>
          <a:xfrm>
            <a:off x="8610599" y="4850955"/>
            <a:ext cx="3200400" cy="1463040"/>
          </a:xfrm>
        </p:spPr>
        <p:txBody>
          <a:bodyPr>
            <a:normAutofit fontScale="92500" lnSpcReduction="20000"/>
          </a:bodyPr>
          <a:lstStyle/>
          <a:p>
            <a:endParaRPr lang="hu-HU" dirty="0"/>
          </a:p>
          <a:p>
            <a:r>
              <a:rPr lang="hu-HU" b="1" dirty="0" smtClean="0"/>
              <a:t>Csaba Fogarassy PhD</a:t>
            </a:r>
          </a:p>
          <a:p>
            <a:r>
              <a:rPr lang="hu-HU" dirty="0" smtClean="0"/>
              <a:t>INVITED LECTURER</a:t>
            </a:r>
          </a:p>
          <a:p>
            <a:r>
              <a:rPr lang="hu-HU" b="1" dirty="0" smtClean="0">
                <a:effectLst>
                  <a:outerShdw blurRad="38100" dist="38100" dir="2700000" algn="tl">
                    <a:srgbClr val="000000">
                      <a:alpha val="43137"/>
                    </a:srgbClr>
                  </a:outerShdw>
                </a:effectLst>
              </a:rPr>
              <a:t>Szent </a:t>
            </a:r>
            <a:r>
              <a:rPr lang="hu-HU" b="1" dirty="0" err="1" smtClean="0">
                <a:effectLst>
                  <a:outerShdw blurRad="38100" dist="38100" dir="2700000" algn="tl">
                    <a:srgbClr val="000000">
                      <a:alpha val="43137"/>
                    </a:srgbClr>
                  </a:outerShdw>
                </a:effectLst>
              </a:rPr>
              <a:t>Istvan</a:t>
            </a:r>
            <a:r>
              <a:rPr lang="hu-HU" b="1" dirty="0" smtClean="0">
                <a:effectLst>
                  <a:outerShdw blurRad="38100" dist="38100" dir="2700000" algn="tl">
                    <a:srgbClr val="000000">
                      <a:alpha val="43137"/>
                    </a:srgbClr>
                  </a:outerShdw>
                </a:effectLst>
              </a:rPr>
              <a:t> University </a:t>
            </a:r>
          </a:p>
          <a:p>
            <a:r>
              <a:rPr lang="hu-HU" dirty="0" err="1" smtClean="0"/>
              <a:t>Climate</a:t>
            </a:r>
            <a:r>
              <a:rPr lang="hu-HU" dirty="0" smtClean="0"/>
              <a:t> </a:t>
            </a:r>
            <a:r>
              <a:rPr lang="hu-HU" dirty="0" err="1" smtClean="0"/>
              <a:t>Change</a:t>
            </a:r>
            <a:r>
              <a:rPr lang="hu-HU" dirty="0" smtClean="0"/>
              <a:t> </a:t>
            </a:r>
            <a:r>
              <a:rPr lang="hu-HU" dirty="0" err="1" smtClean="0"/>
              <a:t>Economics</a:t>
            </a:r>
            <a:r>
              <a:rPr lang="hu-HU" dirty="0" smtClean="0"/>
              <a:t> Research  Centre</a:t>
            </a:r>
            <a:endParaRPr lang="hu-HU" dirty="0"/>
          </a:p>
        </p:txBody>
      </p:sp>
      <p:sp>
        <p:nvSpPr>
          <p:cNvPr id="5" name="Téglalap 4"/>
          <p:cNvSpPr/>
          <p:nvPr/>
        </p:nvSpPr>
        <p:spPr>
          <a:xfrm>
            <a:off x="316602" y="173587"/>
            <a:ext cx="4382162" cy="1384995"/>
          </a:xfrm>
          <a:prstGeom prst="rect">
            <a:avLst/>
          </a:prstGeom>
        </p:spPr>
        <p:txBody>
          <a:bodyPr wrap="none">
            <a:spAutoFit/>
          </a:bodyPr>
          <a:lstStyle/>
          <a:p>
            <a:r>
              <a:rPr lang="hu-HU" sz="2800" b="1" dirty="0" smtClean="0"/>
              <a:t>UNIVERSITY OF </a:t>
            </a:r>
            <a:r>
              <a:rPr lang="hu-HU" sz="2800" b="1" dirty="0"/>
              <a:t>D</a:t>
            </a:r>
            <a:r>
              <a:rPr lang="hu-HU" sz="2800" b="1" dirty="0" smtClean="0"/>
              <a:t>EBRECEN </a:t>
            </a:r>
          </a:p>
          <a:p>
            <a:r>
              <a:rPr lang="hu-HU" sz="2800" b="1" dirty="0" smtClean="0"/>
              <a:t>VUA GENERAL MEETING</a:t>
            </a:r>
          </a:p>
          <a:p>
            <a:r>
              <a:rPr lang="hu-HU" sz="2800" b="1" dirty="0" err="1" smtClean="0"/>
              <a:t>Sept</a:t>
            </a:r>
            <a:r>
              <a:rPr lang="hu-HU" sz="2800" b="1" dirty="0" smtClean="0"/>
              <a:t> 3, 2018</a:t>
            </a:r>
            <a:endParaRPr lang="en-GB" sz="2800" dirty="0"/>
          </a:p>
        </p:txBody>
      </p:sp>
      <p:pic>
        <p:nvPicPr>
          <p:cNvPr id="4" name="Kép 3"/>
          <p:cNvPicPr>
            <a:picLocks noChangeAspect="1"/>
          </p:cNvPicPr>
          <p:nvPr/>
        </p:nvPicPr>
        <p:blipFill>
          <a:blip r:embed="rId2"/>
          <a:stretch>
            <a:fillRect/>
          </a:stretch>
        </p:blipFill>
        <p:spPr>
          <a:xfrm>
            <a:off x="9248663" y="182444"/>
            <a:ext cx="2650810" cy="1376138"/>
          </a:xfrm>
          <a:prstGeom prst="rect">
            <a:avLst/>
          </a:prstGeom>
        </p:spPr>
      </p:pic>
      <p:pic>
        <p:nvPicPr>
          <p:cNvPr id="6" name="Kép 5"/>
          <p:cNvPicPr>
            <a:picLocks noChangeAspect="1"/>
          </p:cNvPicPr>
          <p:nvPr/>
        </p:nvPicPr>
        <p:blipFill>
          <a:blip r:embed="rId3"/>
          <a:stretch>
            <a:fillRect/>
          </a:stretch>
        </p:blipFill>
        <p:spPr>
          <a:xfrm>
            <a:off x="11076950" y="5158596"/>
            <a:ext cx="951148" cy="681487"/>
          </a:xfrm>
          <a:prstGeom prst="rect">
            <a:avLst/>
          </a:prstGeom>
        </p:spPr>
      </p:pic>
    </p:spTree>
    <p:extLst>
      <p:ext uri="{BB962C8B-B14F-4D97-AF65-F5344CB8AC3E}">
        <p14:creationId xmlns:p14="http://schemas.microsoft.com/office/powerpoint/2010/main" val="3572789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800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60382" y="427207"/>
            <a:ext cx="10318014" cy="1499616"/>
          </a:xfrm>
        </p:spPr>
        <p:txBody>
          <a:bodyPr/>
          <a:lstStyle/>
          <a:p>
            <a:r>
              <a:rPr lang="en-GB" dirty="0"/>
              <a:t>Typical BUILDING </a:t>
            </a:r>
            <a:r>
              <a:rPr lang="en-GB" dirty="0" smtClean="0"/>
              <a:t>BLOCKS</a:t>
            </a:r>
            <a:r>
              <a:rPr lang="hu-HU" dirty="0" smtClean="0"/>
              <a:t> of </a:t>
            </a:r>
            <a:r>
              <a:rPr lang="en-GB" dirty="0" smtClean="0"/>
              <a:t>CIRCULAR ECONOM</a:t>
            </a:r>
            <a:r>
              <a:rPr lang="hu-HU" dirty="0"/>
              <a:t>y</a:t>
            </a:r>
            <a:endParaRPr lang="en-GB" dirty="0"/>
          </a:p>
        </p:txBody>
      </p:sp>
      <p:sp>
        <p:nvSpPr>
          <p:cNvPr id="4" name="Szövegdoboz 3"/>
          <p:cNvSpPr txBox="1"/>
          <p:nvPr/>
        </p:nvSpPr>
        <p:spPr>
          <a:xfrm>
            <a:off x="723332" y="6230877"/>
            <a:ext cx="10467832" cy="400110"/>
          </a:xfrm>
          <a:prstGeom prst="rect">
            <a:avLst/>
          </a:prstGeom>
          <a:noFill/>
        </p:spPr>
        <p:txBody>
          <a:bodyPr wrap="square" rtlCol="0">
            <a:spAutoFit/>
          </a:bodyPr>
          <a:lstStyle/>
          <a:p>
            <a:r>
              <a:rPr lang="en-US" sz="1000" dirty="0" smtClean="0"/>
              <a:t>The </a:t>
            </a:r>
            <a:r>
              <a:rPr lang="en-US" sz="1000" dirty="0" err="1" smtClean="0"/>
              <a:t>Kalundborg</a:t>
            </a:r>
            <a:r>
              <a:rPr lang="en-US" sz="1000" dirty="0" smtClean="0"/>
              <a:t> Symbiosis is an industrial ecosystem, where the by-product residual product of one enterprise is used as a resource by another enterprise, in a closed cycle. An industrial symbiosis is a local collaboration where public and private enterprises buy and sell residual products, resulting in mutual economic and environmental benefits.</a:t>
            </a:r>
            <a:endParaRPr lang="en-GB" sz="1000" dirty="0"/>
          </a:p>
        </p:txBody>
      </p:sp>
      <p:pic>
        <p:nvPicPr>
          <p:cNvPr id="21507" name="Picture 3"/>
          <p:cNvPicPr>
            <a:picLocks noChangeAspect="1" noChangeArrowheads="1"/>
          </p:cNvPicPr>
          <p:nvPr/>
        </p:nvPicPr>
        <p:blipFill>
          <a:blip r:embed="rId2"/>
          <a:srcRect/>
          <a:stretch>
            <a:fillRect/>
          </a:stretch>
        </p:blipFill>
        <p:spPr bwMode="auto">
          <a:xfrm>
            <a:off x="696637" y="1926823"/>
            <a:ext cx="10645505" cy="2413165"/>
          </a:xfrm>
          <a:prstGeom prst="rect">
            <a:avLst/>
          </a:prstGeom>
          <a:noFill/>
          <a:ln w="9525">
            <a:noFill/>
            <a:miter lim="800000"/>
            <a:headEnd/>
            <a:tailEnd/>
          </a:ln>
        </p:spPr>
      </p:pic>
      <p:sp>
        <p:nvSpPr>
          <p:cNvPr id="7" name="Szövegdoboz 6"/>
          <p:cNvSpPr txBox="1"/>
          <p:nvPr/>
        </p:nvSpPr>
        <p:spPr>
          <a:xfrm>
            <a:off x="668740" y="4449170"/>
            <a:ext cx="1132764" cy="646331"/>
          </a:xfrm>
          <a:prstGeom prst="rect">
            <a:avLst/>
          </a:prstGeom>
          <a:noFill/>
        </p:spPr>
        <p:txBody>
          <a:bodyPr wrap="square" rtlCol="0">
            <a:spAutoFit/>
          </a:bodyPr>
          <a:lstStyle/>
          <a:p>
            <a:r>
              <a:rPr lang="hu-HU" dirty="0" err="1" smtClean="0"/>
              <a:t>Kalunborg</a:t>
            </a:r>
            <a:r>
              <a:rPr lang="hu-HU" dirty="0" smtClean="0"/>
              <a:t> </a:t>
            </a:r>
          </a:p>
          <a:p>
            <a:r>
              <a:rPr lang="hu-HU" dirty="0" err="1" smtClean="0"/>
              <a:t>Symbiosis</a:t>
            </a:r>
            <a:endParaRPr lang="en-GB" dirty="0"/>
          </a:p>
        </p:txBody>
      </p:sp>
      <p:sp>
        <p:nvSpPr>
          <p:cNvPr id="8" name="Szövegdoboz 7"/>
          <p:cNvSpPr txBox="1"/>
          <p:nvPr/>
        </p:nvSpPr>
        <p:spPr>
          <a:xfrm>
            <a:off x="2088106" y="4449170"/>
            <a:ext cx="1296539" cy="1477328"/>
          </a:xfrm>
          <a:prstGeom prst="rect">
            <a:avLst/>
          </a:prstGeom>
          <a:noFill/>
        </p:spPr>
        <p:txBody>
          <a:bodyPr wrap="square" rtlCol="0">
            <a:spAutoFit/>
          </a:bodyPr>
          <a:lstStyle/>
          <a:p>
            <a:r>
              <a:rPr lang="hu-HU" dirty="0" err="1" smtClean="0"/>
              <a:t>Car</a:t>
            </a:r>
            <a:r>
              <a:rPr lang="hu-HU" dirty="0" smtClean="0"/>
              <a:t> </a:t>
            </a:r>
            <a:r>
              <a:rPr lang="hu-HU" dirty="0" err="1" smtClean="0"/>
              <a:t>engines</a:t>
            </a:r>
            <a:r>
              <a:rPr lang="hu-HU" dirty="0" smtClean="0"/>
              <a:t> and </a:t>
            </a:r>
            <a:r>
              <a:rPr lang="hu-HU" dirty="0" err="1" smtClean="0"/>
              <a:t>fuels</a:t>
            </a:r>
            <a:r>
              <a:rPr lang="hu-HU" dirty="0" smtClean="0"/>
              <a:t>,</a:t>
            </a:r>
          </a:p>
          <a:p>
            <a:r>
              <a:rPr lang="en-US" dirty="0" smtClean="0"/>
              <a:t>to produce more from less input</a:t>
            </a:r>
            <a:r>
              <a:rPr lang="hu-HU" dirty="0" smtClean="0"/>
              <a:t>.</a:t>
            </a:r>
            <a:endParaRPr lang="en-GB" dirty="0"/>
          </a:p>
        </p:txBody>
      </p:sp>
      <p:sp>
        <p:nvSpPr>
          <p:cNvPr id="9" name="Szövegdoboz 8"/>
          <p:cNvSpPr txBox="1"/>
          <p:nvPr/>
        </p:nvSpPr>
        <p:spPr>
          <a:xfrm>
            <a:off x="3643951" y="4435522"/>
            <a:ext cx="1023583" cy="646331"/>
          </a:xfrm>
          <a:prstGeom prst="rect">
            <a:avLst/>
          </a:prstGeom>
          <a:noFill/>
        </p:spPr>
        <p:txBody>
          <a:bodyPr wrap="square" rtlCol="0">
            <a:spAutoFit/>
          </a:bodyPr>
          <a:lstStyle/>
          <a:p>
            <a:r>
              <a:rPr lang="hu-HU" dirty="0" err="1" smtClean="0"/>
              <a:t>Smart</a:t>
            </a:r>
            <a:r>
              <a:rPr lang="hu-HU" dirty="0" smtClean="0"/>
              <a:t> </a:t>
            </a:r>
            <a:r>
              <a:rPr lang="hu-HU" dirty="0" err="1" smtClean="0"/>
              <a:t>buildings</a:t>
            </a:r>
            <a:endParaRPr lang="en-GB" dirty="0"/>
          </a:p>
        </p:txBody>
      </p:sp>
      <p:sp>
        <p:nvSpPr>
          <p:cNvPr id="10" name="Szövegdoboz 9"/>
          <p:cNvSpPr txBox="1"/>
          <p:nvPr/>
        </p:nvSpPr>
        <p:spPr>
          <a:xfrm>
            <a:off x="4776716" y="4449171"/>
            <a:ext cx="1460311" cy="923330"/>
          </a:xfrm>
          <a:prstGeom prst="rect">
            <a:avLst/>
          </a:prstGeom>
          <a:noFill/>
        </p:spPr>
        <p:txBody>
          <a:bodyPr wrap="square" rtlCol="0">
            <a:spAutoFit/>
          </a:bodyPr>
          <a:lstStyle/>
          <a:p>
            <a:r>
              <a:rPr lang="hu-HU" dirty="0" err="1" smtClean="0"/>
              <a:t>Algies</a:t>
            </a:r>
            <a:r>
              <a:rPr lang="hu-HU" dirty="0" smtClean="0"/>
              <a:t> and </a:t>
            </a:r>
            <a:r>
              <a:rPr lang="hu-HU" dirty="0" err="1" smtClean="0"/>
              <a:t>bacterial</a:t>
            </a:r>
            <a:r>
              <a:rPr lang="hu-HU" dirty="0" smtClean="0"/>
              <a:t> </a:t>
            </a:r>
            <a:r>
              <a:rPr lang="hu-HU" dirty="0" err="1" smtClean="0"/>
              <a:t>for</a:t>
            </a:r>
            <a:r>
              <a:rPr lang="hu-HU" dirty="0" smtClean="0"/>
              <a:t> </a:t>
            </a:r>
            <a:r>
              <a:rPr lang="hu-HU" dirty="0" err="1" smtClean="0"/>
              <a:t>agriculture</a:t>
            </a:r>
            <a:endParaRPr lang="en-GB" dirty="0"/>
          </a:p>
        </p:txBody>
      </p:sp>
      <p:sp>
        <p:nvSpPr>
          <p:cNvPr id="11" name="Szövegdoboz 10"/>
          <p:cNvSpPr txBox="1"/>
          <p:nvPr/>
        </p:nvSpPr>
        <p:spPr>
          <a:xfrm>
            <a:off x="6155141" y="4490114"/>
            <a:ext cx="1255594" cy="923330"/>
          </a:xfrm>
          <a:prstGeom prst="rect">
            <a:avLst/>
          </a:prstGeom>
          <a:noFill/>
        </p:spPr>
        <p:txBody>
          <a:bodyPr wrap="square" rtlCol="0">
            <a:spAutoFit/>
          </a:bodyPr>
          <a:lstStyle/>
          <a:p>
            <a:r>
              <a:rPr lang="en-US" dirty="0" err="1" smtClean="0"/>
              <a:t>Fairphone</a:t>
            </a:r>
            <a:r>
              <a:rPr lang="en-US" dirty="0" smtClean="0"/>
              <a:t>, </a:t>
            </a:r>
            <a:r>
              <a:rPr lang="en-US" dirty="0" err="1" smtClean="0"/>
              <a:t>repearable</a:t>
            </a:r>
            <a:r>
              <a:rPr lang="en-US" dirty="0" smtClean="0"/>
              <a:t> phones</a:t>
            </a:r>
            <a:endParaRPr lang="en-US" dirty="0"/>
          </a:p>
        </p:txBody>
      </p:sp>
      <p:sp>
        <p:nvSpPr>
          <p:cNvPr id="12" name="Szövegdoboz 11"/>
          <p:cNvSpPr txBox="1"/>
          <p:nvPr/>
        </p:nvSpPr>
        <p:spPr>
          <a:xfrm>
            <a:off x="7656394" y="4517410"/>
            <a:ext cx="1064526" cy="923330"/>
          </a:xfrm>
          <a:prstGeom prst="rect">
            <a:avLst/>
          </a:prstGeom>
          <a:noFill/>
        </p:spPr>
        <p:txBody>
          <a:bodyPr wrap="square" rtlCol="0">
            <a:spAutoFit/>
          </a:bodyPr>
          <a:lstStyle/>
          <a:p>
            <a:r>
              <a:rPr lang="hu-HU" dirty="0" smtClean="0"/>
              <a:t>B2B software leasing</a:t>
            </a:r>
            <a:endParaRPr lang="en-GB" dirty="0"/>
          </a:p>
        </p:txBody>
      </p:sp>
      <p:sp>
        <p:nvSpPr>
          <p:cNvPr id="13" name="Szövegdoboz 12"/>
          <p:cNvSpPr txBox="1"/>
          <p:nvPr/>
        </p:nvSpPr>
        <p:spPr>
          <a:xfrm>
            <a:off x="8611738" y="4449169"/>
            <a:ext cx="1241946" cy="923330"/>
          </a:xfrm>
          <a:prstGeom prst="rect">
            <a:avLst/>
          </a:prstGeom>
          <a:noFill/>
        </p:spPr>
        <p:txBody>
          <a:bodyPr wrap="square" rtlCol="0">
            <a:spAutoFit/>
          </a:bodyPr>
          <a:lstStyle/>
          <a:p>
            <a:r>
              <a:rPr lang="hu-HU" dirty="0" err="1" smtClean="0"/>
              <a:t>Car</a:t>
            </a:r>
            <a:r>
              <a:rPr lang="hu-HU" dirty="0" smtClean="0"/>
              <a:t> </a:t>
            </a:r>
            <a:r>
              <a:rPr lang="hu-HU" dirty="0" err="1" smtClean="0"/>
              <a:t>sharing</a:t>
            </a:r>
            <a:r>
              <a:rPr lang="hu-HU" dirty="0" smtClean="0"/>
              <a:t> </a:t>
            </a:r>
            <a:r>
              <a:rPr lang="hu-HU" dirty="0" err="1" smtClean="0"/>
              <a:t>system</a:t>
            </a:r>
            <a:r>
              <a:rPr lang="hu-HU" dirty="0" smtClean="0"/>
              <a:t> (</a:t>
            </a:r>
            <a:r>
              <a:rPr lang="hu-HU" dirty="0" err="1" smtClean="0"/>
              <a:t>Zipcar</a:t>
            </a:r>
            <a:r>
              <a:rPr lang="hu-HU" dirty="0" smtClean="0"/>
              <a:t>)</a:t>
            </a:r>
            <a:endParaRPr lang="en-GB" dirty="0"/>
          </a:p>
        </p:txBody>
      </p:sp>
      <p:sp>
        <p:nvSpPr>
          <p:cNvPr id="14" name="Szövegdoboz 13"/>
          <p:cNvSpPr txBox="1"/>
          <p:nvPr/>
        </p:nvSpPr>
        <p:spPr>
          <a:xfrm>
            <a:off x="10044752" y="4449170"/>
            <a:ext cx="1378425" cy="1200329"/>
          </a:xfrm>
          <a:prstGeom prst="rect">
            <a:avLst/>
          </a:prstGeom>
          <a:noFill/>
        </p:spPr>
        <p:txBody>
          <a:bodyPr wrap="square" rtlCol="0">
            <a:spAutoFit/>
          </a:bodyPr>
          <a:lstStyle/>
          <a:p>
            <a:r>
              <a:rPr lang="en-US" dirty="0" smtClean="0"/>
              <a:t>Trading and </a:t>
            </a:r>
            <a:r>
              <a:rPr lang="en-US" dirty="0" err="1" smtClean="0"/>
              <a:t>sercice</a:t>
            </a:r>
            <a:r>
              <a:rPr lang="en-US" dirty="0" smtClean="0"/>
              <a:t> platforms (eBay, UBER</a:t>
            </a:r>
            <a:r>
              <a:rPr lang="hu-HU" dirty="0" smtClean="0"/>
              <a:t>)</a:t>
            </a:r>
            <a:endParaRPr lang="en-GB" dirty="0"/>
          </a:p>
        </p:txBody>
      </p:sp>
      <p:sp>
        <p:nvSpPr>
          <p:cNvPr id="15" name="Téglalap 14"/>
          <p:cNvSpPr/>
          <p:nvPr/>
        </p:nvSpPr>
        <p:spPr>
          <a:xfrm>
            <a:off x="214357" y="5936748"/>
            <a:ext cx="2199961" cy="307777"/>
          </a:xfrm>
          <a:prstGeom prst="rect">
            <a:avLst/>
          </a:prstGeom>
        </p:spPr>
        <p:txBody>
          <a:bodyPr wrap="none">
            <a:spAutoFit/>
          </a:bodyPr>
          <a:lstStyle/>
          <a:p>
            <a:r>
              <a:rPr lang="en-GB" sz="1400" dirty="0" smtClean="0"/>
              <a:t>http://www.symbiosis.dk/en</a:t>
            </a:r>
            <a:endParaRPr lang="en-GB"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800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792116" y="179060"/>
            <a:ext cx="9720072" cy="1499616"/>
          </a:xfrm>
        </p:spPr>
        <p:txBody>
          <a:bodyPr/>
          <a:lstStyle/>
          <a:p>
            <a:r>
              <a:rPr lang="hu-HU" dirty="0" err="1" smtClean="0"/>
              <a:t>Biological</a:t>
            </a:r>
            <a:r>
              <a:rPr lang="hu-HU" dirty="0" smtClean="0"/>
              <a:t> and </a:t>
            </a:r>
            <a:r>
              <a:rPr lang="hu-HU" dirty="0" err="1" smtClean="0"/>
              <a:t>technical</a:t>
            </a:r>
            <a:r>
              <a:rPr lang="hu-HU" dirty="0" smtClean="0"/>
              <a:t> </a:t>
            </a:r>
            <a:r>
              <a:rPr lang="hu-HU" dirty="0" err="1" smtClean="0"/>
              <a:t>cycles</a:t>
            </a:r>
            <a:endParaRPr lang="en-GB" dirty="0"/>
          </a:p>
        </p:txBody>
      </p:sp>
      <p:pic>
        <p:nvPicPr>
          <p:cNvPr id="6" name="fancybox-img" descr="Depiction of the Circular Economy by the Ellen MacArthur Foundation"/>
          <p:cNvPicPr/>
          <p:nvPr/>
        </p:nvPicPr>
        <p:blipFill>
          <a:blip r:embed="rId2" cstate="print"/>
          <a:srcRect/>
          <a:stretch>
            <a:fillRect/>
          </a:stretch>
        </p:blipFill>
        <p:spPr bwMode="auto">
          <a:xfrm>
            <a:off x="2197290" y="1596787"/>
            <a:ext cx="7411967" cy="4872251"/>
          </a:xfrm>
          <a:prstGeom prst="rect">
            <a:avLst/>
          </a:prstGeom>
          <a:noFill/>
          <a:ln w="9525">
            <a:noFill/>
            <a:miter lim="800000"/>
            <a:headEnd/>
            <a:tailEnd/>
          </a:ln>
        </p:spPr>
      </p:pic>
      <p:sp>
        <p:nvSpPr>
          <p:cNvPr id="21505" name="Rectangle 1"/>
          <p:cNvSpPr>
            <a:spLocks noChangeArrowheads="1"/>
          </p:cNvSpPr>
          <p:nvPr/>
        </p:nvSpPr>
        <p:spPr bwMode="auto">
          <a:xfrm>
            <a:off x="0" y="640080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Source: Ellen MacArthur Foundation, 2014</a:t>
            </a:r>
            <a:endParaRPr kumimoji="0" lang="en-GB" sz="1800" b="0" i="0" u="none" strike="noStrike" cap="none" normalizeH="0" baseline="0" dirty="0" smtClean="0">
              <a:ln>
                <a:noFill/>
              </a:ln>
              <a:solidFill>
                <a:schemeClr val="tx1"/>
              </a:solidFill>
              <a:effectLst/>
              <a:latin typeface="Arial" pitchFamily="34" charset="0"/>
            </a:endParaRPr>
          </a:p>
        </p:txBody>
      </p:sp>
      <p:sp>
        <p:nvSpPr>
          <p:cNvPr id="7" name="Szövegdoboz 6"/>
          <p:cNvSpPr txBox="1"/>
          <p:nvPr/>
        </p:nvSpPr>
        <p:spPr>
          <a:xfrm>
            <a:off x="591570" y="2947917"/>
            <a:ext cx="923330" cy="2183642"/>
          </a:xfrm>
          <a:prstGeom prst="rect">
            <a:avLst/>
          </a:prstGeom>
          <a:solidFill>
            <a:schemeClr val="bg1"/>
          </a:solidFill>
        </p:spPr>
        <p:txBody>
          <a:bodyPr vert="vert" wrap="square" rtlCol="0">
            <a:spAutoFit/>
          </a:bodyPr>
          <a:lstStyle/>
          <a:p>
            <a:pPr algn="ctr"/>
            <a:r>
              <a:rPr lang="hu-HU" sz="1600" b="1" dirty="0" smtClean="0"/>
              <a:t>BIOLOGICAL CYCLES</a:t>
            </a:r>
          </a:p>
          <a:p>
            <a:pPr algn="ctr"/>
            <a:r>
              <a:rPr lang="hu-HU" sz="1600" b="1" dirty="0" smtClean="0"/>
              <a:t> &amp; </a:t>
            </a:r>
          </a:p>
          <a:p>
            <a:pPr algn="ctr"/>
            <a:r>
              <a:rPr lang="hu-HU" sz="1600" b="1" dirty="0" smtClean="0"/>
              <a:t>TECHNICAL CYCLES</a:t>
            </a:r>
            <a:endParaRPr lang="en-GB" sz="1600" b="1" dirty="0" smtClean="0"/>
          </a:p>
        </p:txBody>
      </p:sp>
      <p:pic>
        <p:nvPicPr>
          <p:cNvPr id="3" name="Kép 2"/>
          <p:cNvPicPr>
            <a:picLocks noChangeAspect="1"/>
          </p:cNvPicPr>
          <p:nvPr/>
        </p:nvPicPr>
        <p:blipFill>
          <a:blip r:embed="rId3"/>
          <a:stretch>
            <a:fillRect/>
          </a:stretch>
        </p:blipFill>
        <p:spPr>
          <a:xfrm rot="3465072">
            <a:off x="6932460" y="541412"/>
            <a:ext cx="6718374" cy="529178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0000">
              <a:schemeClr val="accent1">
                <a:tint val="66000"/>
                <a:satMod val="160000"/>
                <a:alpha val="13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 name="Picture 2" descr="Képtalálat a következ&amp;odblac;re: „circular economy”"/>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11500"/>
                    </a14:imgEffect>
                  </a14:imgLayer>
                </a14:imgProps>
              </a:ext>
            </a:extLst>
          </a:blip>
          <a:srcRect/>
          <a:stretch>
            <a:fillRect/>
          </a:stretch>
        </p:blipFill>
        <p:spPr bwMode="auto">
          <a:xfrm>
            <a:off x="750626" y="668740"/>
            <a:ext cx="10996450" cy="6189260"/>
          </a:xfrm>
          <a:prstGeom prst="rect">
            <a:avLst/>
          </a:prstGeom>
          <a:noFill/>
          <a:effectLst>
            <a:outerShdw dist="50800" dir="5400000" algn="ctr" rotWithShape="0">
              <a:srgbClr val="000000"/>
            </a:outerShdw>
          </a:effectLst>
        </p:spPr>
      </p:pic>
      <p:sp>
        <p:nvSpPr>
          <p:cNvPr id="2" name="Cím 1"/>
          <p:cNvSpPr>
            <a:spLocks noGrp="1"/>
          </p:cNvSpPr>
          <p:nvPr>
            <p:ph type="title"/>
          </p:nvPr>
        </p:nvSpPr>
        <p:spPr>
          <a:xfrm>
            <a:off x="897106" y="221568"/>
            <a:ext cx="9230816" cy="1066800"/>
          </a:xfrm>
        </p:spPr>
        <p:txBody>
          <a:bodyPr>
            <a:normAutofit/>
          </a:bodyPr>
          <a:lstStyle/>
          <a:p>
            <a:r>
              <a:rPr lang="hu-HU" b="1" dirty="0" smtClean="0"/>
              <a:t>PRINCIPLES OF CIRCULAR ECONOMY</a:t>
            </a:r>
            <a:endParaRPr lang="en-GB" b="1" dirty="0"/>
          </a:p>
        </p:txBody>
      </p:sp>
      <p:sp>
        <p:nvSpPr>
          <p:cNvPr id="8" name="Szövegdoboz 7"/>
          <p:cNvSpPr txBox="1"/>
          <p:nvPr/>
        </p:nvSpPr>
        <p:spPr>
          <a:xfrm>
            <a:off x="1405719" y="2197290"/>
            <a:ext cx="9321421" cy="646331"/>
          </a:xfrm>
          <a:prstGeom prst="rect">
            <a:avLst/>
          </a:prstGeom>
          <a:noFill/>
        </p:spPr>
        <p:txBody>
          <a:bodyPr wrap="square" rtlCol="0">
            <a:spAutoFit/>
          </a:bodyPr>
          <a:lstStyle/>
          <a:p>
            <a:endParaRPr lang="hu-HU" dirty="0" smtClean="0"/>
          </a:p>
          <a:p>
            <a:endParaRPr lang="en-GB" dirty="0"/>
          </a:p>
        </p:txBody>
      </p:sp>
      <p:sp>
        <p:nvSpPr>
          <p:cNvPr id="9" name="Szövegdoboz 8"/>
          <p:cNvSpPr txBox="1"/>
          <p:nvPr/>
        </p:nvSpPr>
        <p:spPr>
          <a:xfrm>
            <a:off x="823866" y="1252903"/>
            <a:ext cx="10849970" cy="5878532"/>
          </a:xfrm>
          <a:prstGeom prst="rect">
            <a:avLst/>
          </a:prstGeom>
          <a:noFill/>
        </p:spPr>
        <p:txBody>
          <a:bodyPr wrap="square" rtlCol="0">
            <a:spAutoFit/>
          </a:bodyPr>
          <a:lstStyle/>
          <a:p>
            <a:r>
              <a:rPr lang="hu-HU" b="1" dirty="0" smtClean="0"/>
              <a:t>1 - </a:t>
            </a:r>
            <a:r>
              <a:rPr lang="en-US" b="1" dirty="0" smtClean="0"/>
              <a:t>Principle of </a:t>
            </a:r>
            <a:r>
              <a:rPr lang="en-US" sz="2800" b="1" dirty="0" smtClean="0"/>
              <a:t>Inputs </a:t>
            </a:r>
          </a:p>
          <a:p>
            <a:r>
              <a:rPr lang="en-US" dirty="0" smtClean="0"/>
              <a:t>In the case of inputs, the system is basically predestined for sustaining the flow of </a:t>
            </a:r>
            <a:r>
              <a:rPr lang="en-US" b="1" dirty="0" smtClean="0"/>
              <a:t>renewable energy resources</a:t>
            </a:r>
            <a:r>
              <a:rPr lang="en-US" dirty="0" smtClean="0"/>
              <a:t>, named </a:t>
            </a:r>
            <a:r>
              <a:rPr lang="en-US" b="1" dirty="0" smtClean="0"/>
              <a:t>'FLOW MANAGEMENT', </a:t>
            </a:r>
            <a:r>
              <a:rPr lang="en-US" dirty="0" smtClean="0"/>
              <a:t>and during servicing technological processes, it aims to perpetually circulate reserves instead of hoarding them, named 'stock management</a:t>
            </a:r>
            <a:r>
              <a:rPr lang="hu-HU" dirty="0" smtClean="0"/>
              <a:t>. </a:t>
            </a:r>
            <a:r>
              <a:rPr lang="en-US" dirty="0" smtClean="0"/>
              <a:t>They mainly achieve this by sustaining the material flow, most notably </a:t>
            </a:r>
            <a:r>
              <a:rPr lang="en-US" sz="2400" b="1" dirty="0" smtClean="0">
                <a:solidFill>
                  <a:srgbClr val="FF0000"/>
                </a:solidFill>
              </a:rPr>
              <a:t>via increasing the share of services. </a:t>
            </a:r>
          </a:p>
          <a:p>
            <a:r>
              <a:rPr lang="hu-HU" b="1" dirty="0" smtClean="0"/>
              <a:t>2- </a:t>
            </a:r>
            <a:r>
              <a:rPr lang="en-US" b="1" dirty="0" smtClean="0"/>
              <a:t>Principle of </a:t>
            </a:r>
            <a:r>
              <a:rPr lang="en-US" sz="2800" b="1" dirty="0" smtClean="0"/>
              <a:t>Sustaining Cycles</a:t>
            </a:r>
          </a:p>
          <a:p>
            <a:r>
              <a:rPr lang="en-US" dirty="0" smtClean="0"/>
              <a:t>The previously mentioned biological and technological cycles or cycle processes </a:t>
            </a:r>
            <a:r>
              <a:rPr lang="en-US" sz="2000" b="1" dirty="0" smtClean="0"/>
              <a:t>close system processes </a:t>
            </a:r>
            <a:r>
              <a:rPr lang="en-US" dirty="0" smtClean="0"/>
              <a:t>via the different-length loops. Circular economic solutions offer development branches in a way that they assure these resources are always at hand through the </a:t>
            </a:r>
            <a:r>
              <a:rPr lang="en-US" b="1" dirty="0" smtClean="0"/>
              <a:t>MATERIAL CYCLES </a:t>
            </a:r>
            <a:r>
              <a:rPr lang="en-US" dirty="0" smtClean="0"/>
              <a:t>(biological base materials and raw materials), on the highest possible level (</a:t>
            </a:r>
            <a:r>
              <a:rPr lang="en-US" sz="2400" b="1" dirty="0" smtClean="0">
                <a:solidFill>
                  <a:srgbClr val="FF0000"/>
                </a:solidFill>
              </a:rPr>
              <a:t>f. e. the circulation of soil nutrients, water circulation</a:t>
            </a:r>
            <a:r>
              <a:rPr lang="en-US" dirty="0" smtClean="0"/>
              <a:t>)</a:t>
            </a:r>
            <a:r>
              <a:rPr lang="hu-HU" dirty="0" smtClean="0"/>
              <a:t>. </a:t>
            </a:r>
            <a:r>
              <a:rPr lang="en-US" dirty="0" smtClean="0"/>
              <a:t>The new product cycles of circular economic models are mainly generated within the technological cycles, by reacquisition of resources, or </a:t>
            </a:r>
            <a:r>
              <a:rPr lang="en-US" dirty="0" err="1" smtClean="0"/>
              <a:t>modernisation</a:t>
            </a:r>
            <a:r>
              <a:rPr lang="en-US" dirty="0" smtClean="0"/>
              <a:t>, repair of technological systems.  </a:t>
            </a:r>
          </a:p>
          <a:p>
            <a:r>
              <a:rPr lang="hu-HU" b="1" dirty="0" smtClean="0"/>
              <a:t>3 - </a:t>
            </a:r>
            <a:r>
              <a:rPr lang="en-US" b="1" dirty="0" smtClean="0"/>
              <a:t>Principle of </a:t>
            </a:r>
            <a:r>
              <a:rPr lang="en-US" sz="2800" b="1" dirty="0" smtClean="0"/>
              <a:t>Outputs</a:t>
            </a:r>
          </a:p>
          <a:p>
            <a:r>
              <a:rPr lang="hu-HU" b="1" dirty="0" smtClean="0"/>
              <a:t>The main </a:t>
            </a:r>
            <a:r>
              <a:rPr lang="hu-HU" b="1" dirty="0" err="1" smtClean="0"/>
              <a:t>aim</a:t>
            </a:r>
            <a:r>
              <a:rPr lang="hu-HU" b="1" dirty="0" smtClean="0"/>
              <a:t> TO</a:t>
            </a:r>
            <a:r>
              <a:rPr lang="en-US" b="1" dirty="0" smtClean="0"/>
              <a:t> AVOID the negative and positive EXTERNALITIES. </a:t>
            </a:r>
            <a:r>
              <a:rPr lang="en-US" dirty="0" smtClean="0"/>
              <a:t>This includes planned soil usage, avoiding water- and noise pollution, preserving good health, avoiding the usage and generation of toxic materials, avoiding incorrect business solutions, and completing all the procedures listed by </a:t>
            </a:r>
            <a:r>
              <a:rPr lang="en-US" sz="2200" b="1" dirty="0" smtClean="0">
                <a:solidFill>
                  <a:srgbClr val="FF0000"/>
                </a:solidFill>
              </a:rPr>
              <a:t>using the systems of local resource usage.</a:t>
            </a:r>
            <a:r>
              <a:rPr lang="hu-HU" sz="2200" b="1" dirty="0" smtClean="0">
                <a:solidFill>
                  <a:srgbClr val="FF0000"/>
                </a:solidFill>
              </a:rPr>
              <a:t> </a:t>
            </a:r>
            <a:r>
              <a:rPr lang="en-GB" sz="2200" b="1" dirty="0" smtClean="0"/>
              <a:t>Preferring</a:t>
            </a:r>
            <a:r>
              <a:rPr lang="hu-HU" sz="2200" b="1" dirty="0" smtClean="0"/>
              <a:t> local </a:t>
            </a:r>
            <a:r>
              <a:rPr lang="hu-HU" sz="2200" b="1" dirty="0" err="1" smtClean="0"/>
              <a:t>supply</a:t>
            </a:r>
            <a:r>
              <a:rPr lang="hu-HU" sz="2200" b="1" dirty="0" smtClean="0"/>
              <a:t> </a:t>
            </a:r>
            <a:r>
              <a:rPr lang="hu-HU" sz="2200" b="1" dirty="0" err="1" smtClean="0"/>
              <a:t>systems</a:t>
            </a:r>
            <a:r>
              <a:rPr lang="hu-HU" sz="2200" b="1" dirty="0" smtClean="0"/>
              <a:t>!</a:t>
            </a:r>
            <a:endParaRPr lang="en-US" sz="2200" b="1" dirty="0" smtClean="0"/>
          </a:p>
          <a:p>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alpha val="25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7" name="Kép 6"/>
          <p:cNvPicPr/>
          <p:nvPr/>
        </p:nvPicPr>
        <p:blipFill>
          <a:blip r:embed="rId2" cstate="print">
            <a:lum bright="-12000" contrast="37000"/>
          </a:blip>
          <a:srcRect/>
          <a:stretch>
            <a:fillRect/>
          </a:stretch>
        </p:blipFill>
        <p:spPr bwMode="auto">
          <a:xfrm>
            <a:off x="5936775" y="3480179"/>
            <a:ext cx="6255225" cy="3377822"/>
          </a:xfrm>
          <a:prstGeom prst="rect">
            <a:avLst/>
          </a:prstGeom>
          <a:noFill/>
          <a:ln w="9525">
            <a:noFill/>
            <a:miter lim="800000"/>
            <a:headEnd/>
            <a:tailEnd/>
          </a:ln>
        </p:spPr>
      </p:pic>
      <p:sp>
        <p:nvSpPr>
          <p:cNvPr id="2" name="Cím 1"/>
          <p:cNvSpPr>
            <a:spLocks noGrp="1"/>
          </p:cNvSpPr>
          <p:nvPr>
            <p:ph type="title"/>
          </p:nvPr>
        </p:nvSpPr>
        <p:spPr/>
        <p:txBody>
          <a:bodyPr/>
          <a:lstStyle/>
          <a:p>
            <a:r>
              <a:rPr lang="en-US" dirty="0" smtClean="0"/>
              <a:t>Main branches of circular economy </a:t>
            </a:r>
            <a:endParaRPr lang="en-GB" dirty="0"/>
          </a:p>
        </p:txBody>
      </p:sp>
      <p:sp>
        <p:nvSpPr>
          <p:cNvPr id="43011" name="Rectangle 3"/>
          <p:cNvSpPr>
            <a:spLocks noChangeArrowheads="1"/>
          </p:cNvSpPr>
          <p:nvPr/>
        </p:nvSpPr>
        <p:spPr bwMode="auto">
          <a:xfrm>
            <a:off x="1037229" y="1973457"/>
            <a:ext cx="10044751"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ea typeface="Calibri" pitchFamily="34" charset="0"/>
                <a:cs typeface="Times New Roman" pitchFamily="18" charset="0"/>
              </a:rPr>
              <a:t>The Ellen MacArthur Foundation determined four main points, or basic mechanisms in 2012, which are required for constructing or redesigning the circular economic systems. </a:t>
            </a:r>
            <a:endParaRPr kumimoji="0" lang="hu-HU" sz="28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These are:</a:t>
            </a:r>
            <a:endParaRPr kumimoji="0" lang="hu-HU" sz="2800" b="1" i="0" u="none" strike="noStrike" cap="none" normalizeH="0" baseline="0" dirty="0" smtClean="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hu-HU" sz="2800" b="0" i="0" u="none" strike="noStrike" cap="none" normalizeH="0" baseline="0" dirty="0" smtClean="0">
                <a:ln>
                  <a:noFill/>
                </a:ln>
                <a:solidFill>
                  <a:schemeClr val="tx1"/>
                </a:solidFill>
                <a:effectLst/>
                <a:ea typeface="Calibri" pitchFamily="34" charset="0"/>
                <a:cs typeface="Times New Roman" pitchFamily="18" charset="0"/>
              </a:rPr>
              <a:t> </a:t>
            </a:r>
            <a:r>
              <a:rPr kumimoji="0" lang="en-GB" sz="2800" b="1" i="0" u="none" strike="noStrike" cap="none" normalizeH="0" baseline="0" dirty="0" smtClean="0">
                <a:ln>
                  <a:noFill/>
                </a:ln>
                <a:solidFill>
                  <a:srgbClr val="FF0000"/>
                </a:solidFill>
                <a:effectLst/>
                <a:ea typeface="Calibri" pitchFamily="34" charset="0"/>
                <a:cs typeface="Times New Roman" pitchFamily="18" charset="0"/>
              </a:rPr>
              <a:t>Circular product planning and manufacture </a:t>
            </a:r>
            <a:endParaRPr kumimoji="0" lang="hu-HU" sz="2800" b="1"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hu-HU" sz="2800" b="1" i="0" u="none" strike="noStrike" cap="none" normalizeH="0" baseline="0" dirty="0" smtClean="0">
                <a:ln>
                  <a:noFill/>
                </a:ln>
                <a:solidFill>
                  <a:schemeClr val="tx1"/>
                </a:solidFill>
                <a:effectLst/>
                <a:ea typeface="Calibri" pitchFamily="34" charset="0"/>
                <a:cs typeface="Times New Roman" pitchFamily="18" charset="0"/>
              </a:rPr>
              <a:t> </a:t>
            </a:r>
            <a:r>
              <a:rPr kumimoji="0" lang="en-GB" sz="2800" b="1" i="0" u="none" strike="noStrike" cap="none" normalizeH="0" baseline="0" dirty="0" smtClean="0">
                <a:ln>
                  <a:noFill/>
                </a:ln>
                <a:solidFill>
                  <a:srgbClr val="33CC33"/>
                </a:solidFill>
                <a:effectLst>
                  <a:outerShdw blurRad="38100" dist="38100" dir="2700000" algn="tl">
                    <a:srgbClr val="000000">
                      <a:alpha val="43137"/>
                    </a:srgbClr>
                  </a:outerShdw>
                </a:effectLst>
                <a:ea typeface="Calibri" pitchFamily="34" charset="0"/>
                <a:cs typeface="Times New Roman" pitchFamily="18" charset="0"/>
              </a:rPr>
              <a:t>Introduction of new, innovative business models</a:t>
            </a:r>
            <a:endParaRPr kumimoji="0" lang="hu-HU" sz="2800" b="1" i="0" u="none" strike="noStrike" cap="none" normalizeH="0" baseline="0" dirty="0" smtClean="0">
              <a:ln>
                <a:noFill/>
              </a:ln>
              <a:solidFill>
                <a:srgbClr val="33CC33"/>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hu-HU" sz="2800" b="1" i="0" u="none" strike="noStrike" cap="none" normalizeH="0" baseline="0" dirty="0" smtClean="0">
                <a:ln>
                  <a:noFill/>
                </a:ln>
                <a:solidFill>
                  <a:schemeClr val="tx1"/>
                </a:solidFill>
                <a:effectLst/>
                <a:ea typeface="Calibri" pitchFamily="34" charset="0"/>
                <a:cs typeface="Times New Roman" pitchFamily="18" charset="0"/>
              </a:rPr>
              <a:t> </a:t>
            </a:r>
            <a:r>
              <a:rPr kumimoji="0" lang="en-GB" sz="2800" b="1" i="0" u="none" strike="noStrike" cap="none" normalizeH="0" baseline="0" dirty="0" smtClean="0">
                <a:ln>
                  <a:noFill/>
                </a:ln>
                <a:solidFill>
                  <a:srgbClr val="0070C0"/>
                </a:solidFill>
                <a:effectLst/>
                <a:ea typeface="Calibri" pitchFamily="34" charset="0"/>
                <a:cs typeface="Times New Roman" pitchFamily="18" charset="0"/>
              </a:rPr>
              <a:t>Redirecting cycles and cascades</a:t>
            </a:r>
            <a:endParaRPr kumimoji="0" lang="hu-HU" sz="2800" b="1" i="0" u="none" strike="noStrike" cap="none" normalizeH="0" baseline="0" dirty="0" smtClean="0">
              <a:ln>
                <a:noFill/>
              </a:ln>
              <a:solidFill>
                <a:srgbClr val="0070C0"/>
              </a:solidFill>
              <a:effectLst/>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hu-HU" sz="2800" b="1" i="0" u="none" strike="noStrike" cap="none" normalizeH="0" baseline="0" dirty="0" smtClean="0">
                <a:ln>
                  <a:noFill/>
                </a:ln>
                <a:solidFill>
                  <a:schemeClr val="tx1"/>
                </a:solidFill>
                <a:effectLst/>
                <a:ea typeface="Calibri" pitchFamily="34" charset="0"/>
                <a:cs typeface="Times New Roman" pitchFamily="18" charset="0"/>
              </a:rPr>
              <a:t> </a:t>
            </a:r>
            <a:r>
              <a:rPr kumimoji="0" lang="en-GB" sz="2800" b="1" i="0" u="none" strike="noStrike" cap="none" normalizeH="0" baseline="0" dirty="0" smtClean="0">
                <a:ln>
                  <a:noFill/>
                </a:ln>
                <a:solidFill>
                  <a:schemeClr val="accent6">
                    <a:lumMod val="75000"/>
                  </a:schemeClr>
                </a:solidFill>
                <a:effectLst/>
                <a:ea typeface="Calibri" pitchFamily="34" charset="0"/>
                <a:cs typeface="Times New Roman" pitchFamily="18" charset="0"/>
              </a:rPr>
              <a:t>Cross-sector cooperation</a:t>
            </a:r>
            <a:endParaRPr kumimoji="0" lang="en-GB" sz="2800" b="1" i="0" u="none" strike="noStrike" cap="none" normalizeH="0" baseline="0" dirty="0" smtClean="0">
              <a:ln>
                <a:noFill/>
              </a:ln>
              <a:solidFill>
                <a:schemeClr val="accent6">
                  <a:lumMod val="75000"/>
                </a:schemeClr>
              </a:solidFill>
              <a:effectLst/>
            </a:endParaRPr>
          </a:p>
        </p:txBody>
      </p:sp>
      <p:sp>
        <p:nvSpPr>
          <p:cNvPr id="8" name="Jobbra nyíl 7"/>
          <p:cNvSpPr/>
          <p:nvPr/>
        </p:nvSpPr>
        <p:spPr>
          <a:xfrm>
            <a:off x="0" y="5527343"/>
            <a:ext cx="5882185" cy="11191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The goal is not to achieve the biggest slice of the 'pie' possible</a:t>
            </a:r>
            <a:endParaRPr lang="en-GB" sz="1600" b="1" dirty="0">
              <a:solidFill>
                <a:schemeClr val="tx1"/>
              </a:solidFill>
            </a:endParaRPr>
          </a:p>
        </p:txBody>
      </p:sp>
      <p:sp>
        <p:nvSpPr>
          <p:cNvPr id="4301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The goal is not to achieve the biggest slice of the 'pie' possible</a:t>
            </a:r>
            <a:endParaRPr kumimoji="0" lang="en-GB" sz="1800" b="0" i="0" u="none" strike="noStrike" cap="none" normalizeH="0" baseline="0" smtClean="0">
              <a:ln>
                <a:noFill/>
              </a:ln>
              <a:solidFill>
                <a:schemeClr val="tx1"/>
              </a:solidFill>
              <a:effectLst/>
              <a:latin typeface="Arial" pitchFamily="34" charset="0"/>
            </a:endParaRPr>
          </a:p>
        </p:txBody>
      </p:sp>
      <p:sp>
        <p:nvSpPr>
          <p:cNvPr id="4" name="Jobbra nyíl 3"/>
          <p:cNvSpPr/>
          <p:nvPr/>
        </p:nvSpPr>
        <p:spPr>
          <a:xfrm rot="5400000">
            <a:off x="10376064" y="2214629"/>
            <a:ext cx="2125025" cy="102438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err="1"/>
              <a:t>Bake</a:t>
            </a:r>
            <a:r>
              <a:rPr lang="hu-HU" dirty="0"/>
              <a:t> </a:t>
            </a:r>
            <a:r>
              <a:rPr lang="hu-HU" dirty="0" err="1"/>
              <a:t>bigger</a:t>
            </a:r>
            <a:r>
              <a:rPr lang="hu-HU" dirty="0"/>
              <a:t> </a:t>
            </a:r>
            <a:r>
              <a:rPr lang="hu-HU" dirty="0" err="1"/>
              <a:t>pies</a:t>
            </a:r>
            <a:r>
              <a:rPr lang="hu-HU" dirty="0"/>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000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59809" y="289492"/>
            <a:ext cx="9720072" cy="1499616"/>
          </a:xfrm>
        </p:spPr>
        <p:txBody>
          <a:bodyPr/>
          <a:lstStyle/>
          <a:p>
            <a:r>
              <a:rPr lang="hu-HU" dirty="0" err="1" smtClean="0"/>
              <a:t>Priority</a:t>
            </a:r>
            <a:r>
              <a:rPr lang="hu-HU" dirty="0" smtClean="0"/>
              <a:t> </a:t>
            </a:r>
            <a:r>
              <a:rPr lang="hu-HU" dirty="0" err="1" smtClean="0"/>
              <a:t>levels</a:t>
            </a:r>
            <a:r>
              <a:rPr lang="hu-HU" dirty="0" smtClean="0"/>
              <a:t> of </a:t>
            </a:r>
            <a:r>
              <a:rPr lang="hu-HU" dirty="0" err="1" smtClean="0"/>
              <a:t>circulation</a:t>
            </a:r>
            <a:endParaRPr lang="en-GB" dirty="0"/>
          </a:p>
        </p:txBody>
      </p:sp>
      <p:pic>
        <p:nvPicPr>
          <p:cNvPr id="6" name="Kép 5" descr="C:\Users\t4dhjn\Downloads\Circular Economy BP2024\circlev.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280" y="1789108"/>
            <a:ext cx="5671457" cy="3506223"/>
          </a:xfrm>
          <a:prstGeom prst="rect">
            <a:avLst/>
          </a:prstGeom>
          <a:noFill/>
          <a:ln>
            <a:noFill/>
          </a:ln>
        </p:spPr>
      </p:pic>
      <p:sp>
        <p:nvSpPr>
          <p:cNvPr id="7" name="Szövegdoboz 6"/>
          <p:cNvSpPr txBox="1"/>
          <p:nvPr/>
        </p:nvSpPr>
        <p:spPr>
          <a:xfrm>
            <a:off x="859809" y="5343493"/>
            <a:ext cx="10686197" cy="1323439"/>
          </a:xfrm>
          <a:prstGeom prst="rect">
            <a:avLst/>
          </a:prstGeom>
          <a:noFill/>
        </p:spPr>
        <p:txBody>
          <a:bodyPr wrap="square" rtlCol="0">
            <a:spAutoFit/>
          </a:bodyPr>
          <a:lstStyle/>
          <a:p>
            <a:pPr algn="ctr"/>
            <a:r>
              <a:rPr lang="en-US" sz="2400" dirty="0" smtClean="0"/>
              <a:t>This is how we can assure that the preferred process is completed with as </a:t>
            </a:r>
            <a:endParaRPr lang="hu-HU" sz="2400" dirty="0" smtClean="0"/>
          </a:p>
          <a:p>
            <a:pPr algn="ctr"/>
            <a:r>
              <a:rPr lang="en-US" sz="2800" b="1" dirty="0" smtClean="0">
                <a:solidFill>
                  <a:srgbClr val="FF0000"/>
                </a:solidFill>
              </a:rPr>
              <a:t>low</a:t>
            </a:r>
            <a:r>
              <a:rPr lang="en-US" sz="2400" dirty="0" smtClean="0"/>
              <a:t> </a:t>
            </a:r>
            <a:r>
              <a:rPr lang="en-US" sz="2800" b="1" dirty="0" smtClean="0">
                <a:solidFill>
                  <a:srgbClr val="FF0000"/>
                </a:solidFill>
              </a:rPr>
              <a:t>material usage </a:t>
            </a:r>
            <a:r>
              <a:rPr lang="en-US" sz="2400" dirty="0" smtClean="0"/>
              <a:t>as possible. </a:t>
            </a:r>
            <a:endParaRPr lang="hu-HU" sz="2400" dirty="0" smtClean="0"/>
          </a:p>
          <a:p>
            <a:pPr algn="ctr"/>
            <a:r>
              <a:rPr lang="en-US" sz="2400" dirty="0" smtClean="0"/>
              <a:t>The </a:t>
            </a:r>
            <a:r>
              <a:rPr lang="en-US" sz="2400" b="1" dirty="0" smtClean="0"/>
              <a:t>second priority </a:t>
            </a:r>
            <a:r>
              <a:rPr lang="en-US" sz="2400" dirty="0" smtClean="0"/>
              <a:t>is to </a:t>
            </a:r>
            <a:r>
              <a:rPr lang="en-US" sz="2400" dirty="0" err="1" smtClean="0"/>
              <a:t>minimise</a:t>
            </a:r>
            <a:r>
              <a:rPr lang="en-US" sz="2400" dirty="0" smtClean="0"/>
              <a:t> the </a:t>
            </a:r>
            <a:r>
              <a:rPr lang="en-US" sz="2800" b="1" dirty="0" smtClean="0">
                <a:solidFill>
                  <a:srgbClr val="FF0000"/>
                </a:solidFill>
              </a:rPr>
              <a:t>energy used</a:t>
            </a:r>
            <a:r>
              <a:rPr lang="en-US" sz="2400" dirty="0" smtClean="0"/>
              <a:t>.</a:t>
            </a:r>
            <a:endParaRPr lang="en-GB" sz="2400" dirty="0"/>
          </a:p>
        </p:txBody>
      </p:sp>
      <p:sp>
        <p:nvSpPr>
          <p:cNvPr id="5" name="Hétszög 4"/>
          <p:cNvSpPr/>
          <p:nvPr/>
        </p:nvSpPr>
        <p:spPr>
          <a:xfrm>
            <a:off x="3193576" y="5704763"/>
            <a:ext cx="777923" cy="60050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smtClean="0"/>
              <a:t>1</a:t>
            </a:r>
            <a:endParaRPr lang="en-GB" sz="2800" b="1" dirty="0"/>
          </a:p>
        </p:txBody>
      </p:sp>
      <p:sp>
        <p:nvSpPr>
          <p:cNvPr id="8" name="Hétszög 7"/>
          <p:cNvSpPr/>
          <p:nvPr/>
        </p:nvSpPr>
        <p:spPr>
          <a:xfrm>
            <a:off x="9528412" y="6018663"/>
            <a:ext cx="802943" cy="67101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smtClean="0"/>
              <a:t>2</a:t>
            </a:r>
            <a:endParaRPr lang="en-GB" sz="28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000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926302" y="816289"/>
            <a:ext cx="10972800" cy="1066800"/>
          </a:xfrm>
        </p:spPr>
        <p:txBody>
          <a:bodyPr/>
          <a:lstStyle/>
          <a:p>
            <a:r>
              <a:rPr lang="hu-HU" dirty="0" smtClean="0"/>
              <a:t>REFUSE</a:t>
            </a:r>
            <a:endParaRPr lang="hu-HU" dirty="0"/>
          </a:p>
        </p:txBody>
      </p:sp>
      <p:sp>
        <p:nvSpPr>
          <p:cNvPr id="3" name="Tartalom helye 2"/>
          <p:cNvSpPr>
            <a:spLocks noGrp="1"/>
          </p:cNvSpPr>
          <p:nvPr>
            <p:ph idx="1"/>
          </p:nvPr>
        </p:nvSpPr>
        <p:spPr>
          <a:xfrm>
            <a:off x="668740" y="2163170"/>
            <a:ext cx="6810233" cy="1999397"/>
          </a:xfrm>
        </p:spPr>
        <p:txBody>
          <a:bodyPr>
            <a:normAutofit lnSpcReduction="10000"/>
          </a:bodyPr>
          <a:lstStyle/>
          <a:p>
            <a:pPr algn="just">
              <a:buNone/>
            </a:pPr>
            <a:r>
              <a:rPr lang="en-US" sz="2800" b="1" dirty="0" smtClean="0"/>
              <a:t>The method above is also one of the most effective interpretations for circularity. In this case, </a:t>
            </a:r>
            <a:r>
              <a:rPr lang="en-US" sz="2800" b="1" dirty="0" smtClean="0">
                <a:solidFill>
                  <a:srgbClr val="33CC33"/>
                </a:solidFill>
                <a:effectLst>
                  <a:outerShdw blurRad="38100" dist="38100" dir="2700000" algn="tl">
                    <a:srgbClr val="000000">
                      <a:alpha val="43137"/>
                    </a:srgbClr>
                  </a:outerShdw>
                </a:effectLst>
              </a:rPr>
              <a:t>we do not have to produce a new product at all</a:t>
            </a:r>
            <a:r>
              <a:rPr lang="en-US" sz="2800" b="1" dirty="0" smtClean="0"/>
              <a:t>, since consumers REFUSE to purchase said product.</a:t>
            </a:r>
            <a:endParaRPr lang="hu-HU" sz="3200" b="1" dirty="0">
              <a:solidFill>
                <a:srgbClr val="FF0000"/>
              </a:solidFill>
            </a:endParaRPr>
          </a:p>
        </p:txBody>
      </p:sp>
      <p:pic>
        <p:nvPicPr>
          <p:cNvPr id="1026" name="Picture 2" descr="Image result for negative"/>
          <p:cNvPicPr>
            <a:picLocks noChangeAspect="1" noChangeArrowheads="1"/>
          </p:cNvPicPr>
          <p:nvPr/>
        </p:nvPicPr>
        <p:blipFill>
          <a:blip r:embed="rId2"/>
          <a:srcRect/>
          <a:stretch>
            <a:fillRect/>
          </a:stretch>
        </p:blipFill>
        <p:spPr bwMode="auto">
          <a:xfrm>
            <a:off x="9842832" y="0"/>
            <a:ext cx="2349168" cy="2349168"/>
          </a:xfrm>
          <a:prstGeom prst="rect">
            <a:avLst/>
          </a:prstGeom>
          <a:noFill/>
        </p:spPr>
      </p:pic>
      <p:pic>
        <p:nvPicPr>
          <p:cNvPr id="6" name="Kép 5"/>
          <p:cNvPicPr/>
          <p:nvPr/>
        </p:nvPicPr>
        <p:blipFill>
          <a:blip r:embed="rId3" cstate="print"/>
          <a:srcRect/>
          <a:stretch>
            <a:fillRect/>
          </a:stretch>
        </p:blipFill>
        <p:spPr bwMode="auto">
          <a:xfrm>
            <a:off x="7991167" y="2222428"/>
            <a:ext cx="3524866" cy="4433011"/>
          </a:xfrm>
          <a:prstGeom prst="rect">
            <a:avLst/>
          </a:prstGeom>
          <a:noFill/>
          <a:ln w="9525">
            <a:noFill/>
            <a:miter lim="800000"/>
            <a:headEnd/>
            <a:tailEnd/>
          </a:ln>
        </p:spPr>
      </p:pic>
      <p:sp>
        <p:nvSpPr>
          <p:cNvPr id="7" name="Jobbra nyíl 6"/>
          <p:cNvSpPr/>
          <p:nvPr/>
        </p:nvSpPr>
        <p:spPr>
          <a:xfrm>
            <a:off x="2634018" y="4380931"/>
            <a:ext cx="5281683" cy="1255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HOW TO USE THE PUBLIC WASHING MASCHINE!</a:t>
            </a:r>
            <a:endParaRPr lang="en-GB" dirty="0"/>
          </a:p>
        </p:txBody>
      </p:sp>
      <p:pic>
        <p:nvPicPr>
          <p:cNvPr id="8" name="Kép 7"/>
          <p:cNvPicPr/>
          <p:nvPr/>
        </p:nvPicPr>
        <p:blipFill>
          <a:blip r:embed="rId4" cstate="print"/>
          <a:srcRect/>
          <a:stretch>
            <a:fillRect/>
          </a:stretch>
        </p:blipFill>
        <p:spPr bwMode="auto">
          <a:xfrm>
            <a:off x="0" y="4626591"/>
            <a:ext cx="2442949" cy="2231409"/>
          </a:xfrm>
          <a:prstGeom prst="rect">
            <a:avLst/>
          </a:prstGeom>
          <a:noFill/>
          <a:ln w="9525">
            <a:noFill/>
            <a:miter lim="800000"/>
            <a:headEnd/>
            <a:tailEnd/>
          </a:ln>
        </p:spPr>
      </p:pic>
      <p:sp>
        <p:nvSpPr>
          <p:cNvPr id="9" name="Balra nyíl 8"/>
          <p:cNvSpPr/>
          <p:nvPr/>
        </p:nvSpPr>
        <p:spPr>
          <a:xfrm>
            <a:off x="2388358" y="5786651"/>
            <a:ext cx="4107976" cy="6550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HILTI – HAND-TOOL RENTAL SYSTEM</a:t>
            </a:r>
            <a:endParaRPr lang="en-GB" dirty="0"/>
          </a:p>
        </p:txBody>
      </p:sp>
      <p:sp>
        <p:nvSpPr>
          <p:cNvPr id="4" name="Szövegdoboz 3"/>
          <p:cNvSpPr txBox="1"/>
          <p:nvPr/>
        </p:nvSpPr>
        <p:spPr>
          <a:xfrm>
            <a:off x="2466657" y="6407203"/>
            <a:ext cx="5121129" cy="369332"/>
          </a:xfrm>
          <a:prstGeom prst="rect">
            <a:avLst/>
          </a:prstGeom>
          <a:noFill/>
        </p:spPr>
        <p:txBody>
          <a:bodyPr wrap="square" rtlCol="0">
            <a:spAutoFit/>
          </a:bodyPr>
          <a:lstStyle/>
          <a:p>
            <a:r>
              <a:rPr lang="hu-HU" dirty="0" smtClean="0">
                <a:solidFill>
                  <a:srgbClr val="FF0000"/>
                </a:solidFill>
              </a:rPr>
              <a:t>(No </a:t>
            </a:r>
            <a:r>
              <a:rPr lang="hu-HU" dirty="0" err="1" smtClean="0">
                <a:solidFill>
                  <a:srgbClr val="FF0000"/>
                </a:solidFill>
              </a:rPr>
              <a:t>buy</a:t>
            </a:r>
            <a:r>
              <a:rPr lang="hu-HU" dirty="0" smtClean="0">
                <a:solidFill>
                  <a:srgbClr val="FF0000"/>
                </a:solidFill>
              </a:rPr>
              <a:t>! –</a:t>
            </a:r>
            <a:r>
              <a:rPr lang="hu-HU" dirty="0" err="1" smtClean="0">
                <a:solidFill>
                  <a:srgbClr val="FF0000"/>
                </a:solidFill>
              </a:rPr>
              <a:t>Rent</a:t>
            </a:r>
            <a:r>
              <a:rPr lang="hu-HU" dirty="0" smtClean="0">
                <a:solidFill>
                  <a:srgbClr val="FF0000"/>
                </a:solidFill>
              </a:rPr>
              <a:t> a drill, a </a:t>
            </a:r>
            <a:r>
              <a:rPr lang="hu-HU" dirty="0" err="1" smtClean="0">
                <a:solidFill>
                  <a:srgbClr val="FF0000"/>
                </a:solidFill>
              </a:rPr>
              <a:t>saw</a:t>
            </a:r>
            <a:r>
              <a:rPr lang="hu-HU" dirty="0" smtClean="0">
                <a:solidFill>
                  <a:srgbClr val="FF0000"/>
                </a:solidFill>
              </a:rPr>
              <a:t>, a </a:t>
            </a:r>
            <a:r>
              <a:rPr lang="hu-HU" dirty="0" err="1" smtClean="0">
                <a:solidFill>
                  <a:srgbClr val="FF0000"/>
                </a:solidFill>
              </a:rPr>
              <a:t>cutter</a:t>
            </a:r>
            <a:r>
              <a:rPr lang="hu-HU" dirty="0" smtClean="0">
                <a:solidFill>
                  <a:srgbClr val="FF0000"/>
                </a:solidFill>
              </a:rPr>
              <a:t>, a </a:t>
            </a:r>
            <a:r>
              <a:rPr lang="hu-HU" dirty="0" err="1" smtClean="0">
                <a:solidFill>
                  <a:srgbClr val="FF0000"/>
                </a:solidFill>
              </a:rPr>
              <a:t>polisher</a:t>
            </a:r>
            <a:r>
              <a:rPr lang="hu-HU" dirty="0" smtClean="0">
                <a:solidFill>
                  <a:srgbClr val="FF0000"/>
                </a:solidFill>
              </a:rPr>
              <a:t>…)</a:t>
            </a:r>
            <a:endParaRPr lang="hu-HU"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000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926302" y="816289"/>
            <a:ext cx="10972800" cy="1066800"/>
          </a:xfrm>
        </p:spPr>
        <p:txBody>
          <a:bodyPr/>
          <a:lstStyle/>
          <a:p>
            <a:r>
              <a:rPr lang="hu-HU" dirty="0" smtClean="0"/>
              <a:t>REDUCE</a:t>
            </a:r>
            <a:endParaRPr lang="hu-HU" dirty="0"/>
          </a:p>
        </p:txBody>
      </p:sp>
      <p:sp>
        <p:nvSpPr>
          <p:cNvPr id="3" name="Tartalom helye 2"/>
          <p:cNvSpPr>
            <a:spLocks noGrp="1"/>
          </p:cNvSpPr>
          <p:nvPr>
            <p:ph idx="1"/>
          </p:nvPr>
        </p:nvSpPr>
        <p:spPr>
          <a:xfrm>
            <a:off x="627797" y="2135874"/>
            <a:ext cx="4462818" cy="2599899"/>
          </a:xfrm>
        </p:spPr>
        <p:txBody>
          <a:bodyPr>
            <a:normAutofit fontScale="92500" lnSpcReduction="20000"/>
          </a:bodyPr>
          <a:lstStyle/>
          <a:p>
            <a:pPr marL="0" indent="0" algn="just">
              <a:buNone/>
            </a:pPr>
            <a:r>
              <a:rPr lang="en-GB" sz="2800" b="1" dirty="0" smtClean="0"/>
              <a:t>We ourselves are responsible for the amount of products currently on the market. If we decide to decrease our consumption, we can force producers </a:t>
            </a:r>
            <a:r>
              <a:rPr lang="en-GB" sz="3400" b="1" dirty="0" smtClean="0">
                <a:solidFill>
                  <a:srgbClr val="FF0000"/>
                </a:solidFill>
              </a:rPr>
              <a:t>TO STOP creating so many un</a:t>
            </a:r>
            <a:r>
              <a:rPr lang="hu-HU" sz="3400" b="1" dirty="0" smtClean="0">
                <a:solidFill>
                  <a:srgbClr val="FF0000"/>
                </a:solidFill>
              </a:rPr>
              <a:t>-</a:t>
            </a:r>
            <a:r>
              <a:rPr lang="en-GB" sz="3400" b="1" dirty="0" smtClean="0">
                <a:solidFill>
                  <a:srgbClr val="FF0000"/>
                </a:solidFill>
              </a:rPr>
              <a:t>necessary products</a:t>
            </a:r>
            <a:r>
              <a:rPr lang="hu-HU" sz="3400" b="1" dirty="0" smtClean="0">
                <a:solidFill>
                  <a:srgbClr val="FF0000"/>
                </a:solidFill>
              </a:rPr>
              <a:t>!</a:t>
            </a:r>
            <a:endParaRPr lang="hu-HU" sz="3400" b="1" dirty="0">
              <a:solidFill>
                <a:srgbClr val="FF0000"/>
              </a:solidFill>
            </a:endParaRPr>
          </a:p>
        </p:txBody>
      </p:sp>
      <p:sp>
        <p:nvSpPr>
          <p:cNvPr id="7" name="Jobbra nyíl 6"/>
          <p:cNvSpPr/>
          <p:nvPr/>
        </p:nvSpPr>
        <p:spPr>
          <a:xfrm>
            <a:off x="1078173" y="5158852"/>
            <a:ext cx="4067033" cy="1255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GENERATE NEGATIVE EXTERNAL EFFECTS!</a:t>
            </a:r>
            <a:endParaRPr lang="en-GB" dirty="0"/>
          </a:p>
        </p:txBody>
      </p:sp>
      <p:pic>
        <p:nvPicPr>
          <p:cNvPr id="10" name="Picture 4" descr="Image result for positive sign"/>
          <p:cNvPicPr>
            <a:picLocks noChangeAspect="1" noChangeArrowheads="1"/>
          </p:cNvPicPr>
          <p:nvPr/>
        </p:nvPicPr>
        <p:blipFill>
          <a:blip r:embed="rId2"/>
          <a:srcRect/>
          <a:stretch>
            <a:fillRect/>
          </a:stretch>
        </p:blipFill>
        <p:spPr bwMode="auto">
          <a:xfrm>
            <a:off x="10481480" y="-1"/>
            <a:ext cx="1710519" cy="1710521"/>
          </a:xfrm>
          <a:prstGeom prst="rect">
            <a:avLst/>
          </a:prstGeom>
          <a:noFill/>
        </p:spPr>
      </p:pic>
      <p:pic>
        <p:nvPicPr>
          <p:cNvPr id="11" name="Picture 2" descr="Image result for examples for negative externalities"/>
          <p:cNvPicPr>
            <a:picLocks noChangeAspect="1" noChangeArrowheads="1"/>
          </p:cNvPicPr>
          <p:nvPr/>
        </p:nvPicPr>
        <p:blipFill>
          <a:blip r:embed="rId3"/>
          <a:srcRect/>
          <a:stretch>
            <a:fillRect/>
          </a:stretch>
        </p:blipFill>
        <p:spPr bwMode="auto">
          <a:xfrm>
            <a:off x="5160308" y="1705970"/>
            <a:ext cx="6865265" cy="5152030"/>
          </a:xfrm>
          <a:prstGeom prst="rect">
            <a:avLst/>
          </a:prstGeom>
          <a:noFill/>
        </p:spPr>
      </p:pic>
      <p:sp>
        <p:nvSpPr>
          <p:cNvPr id="4" name="Szövegdoboz 3"/>
          <p:cNvSpPr txBox="1"/>
          <p:nvPr/>
        </p:nvSpPr>
        <p:spPr>
          <a:xfrm>
            <a:off x="5745707" y="400790"/>
            <a:ext cx="2693699" cy="830997"/>
          </a:xfrm>
          <a:prstGeom prst="rect">
            <a:avLst/>
          </a:prstGeom>
          <a:solidFill>
            <a:srgbClr val="FC041C"/>
          </a:solidFill>
        </p:spPr>
        <p:txBody>
          <a:bodyPr wrap="square" rtlCol="0">
            <a:spAutoFit/>
          </a:bodyPr>
          <a:lstStyle/>
          <a:p>
            <a:pPr algn="ctr"/>
            <a:r>
              <a:rPr lang="en-US" sz="2400" b="1" dirty="0" smtClean="0">
                <a:solidFill>
                  <a:schemeClr val="bg1"/>
                </a:solidFill>
              </a:rPr>
              <a:t>BUY</a:t>
            </a:r>
            <a:r>
              <a:rPr lang="hu-HU" sz="2400" b="1" dirty="0" smtClean="0">
                <a:solidFill>
                  <a:schemeClr val="bg1"/>
                </a:solidFill>
              </a:rPr>
              <a:t> TWO</a:t>
            </a:r>
            <a:r>
              <a:rPr lang="en-US" sz="2400" b="1" dirty="0" smtClean="0">
                <a:solidFill>
                  <a:schemeClr val="bg1"/>
                </a:solidFill>
              </a:rPr>
              <a:t> GET ONE FREE</a:t>
            </a:r>
            <a:r>
              <a:rPr lang="hu-HU" sz="2400" b="1" dirty="0" smtClean="0">
                <a:solidFill>
                  <a:schemeClr val="bg1"/>
                </a:solidFill>
              </a:rPr>
              <a:t>!</a:t>
            </a:r>
            <a:endParaRPr lang="hu-HU" sz="2400" b="1" dirty="0">
              <a:solidFill>
                <a:schemeClr val="bg1"/>
              </a:solidFill>
            </a:endParaRPr>
          </a:p>
        </p:txBody>
      </p:sp>
      <p:cxnSp>
        <p:nvCxnSpPr>
          <p:cNvPr id="9" name="Egyenes összekötő 8"/>
          <p:cNvCxnSpPr/>
          <p:nvPr/>
        </p:nvCxnSpPr>
        <p:spPr>
          <a:xfrm>
            <a:off x="6102736" y="230513"/>
            <a:ext cx="2317575" cy="1171549"/>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Kép 12"/>
          <p:cNvPicPr>
            <a:picLocks noChangeAspect="1"/>
          </p:cNvPicPr>
          <p:nvPr/>
        </p:nvPicPr>
        <p:blipFill>
          <a:blip r:embed="rId4"/>
          <a:stretch>
            <a:fillRect/>
          </a:stretch>
        </p:blipFill>
        <p:spPr>
          <a:xfrm rot="7338797">
            <a:off x="5996248" y="239510"/>
            <a:ext cx="2365453" cy="123149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800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srcRect/>
          <a:stretch>
            <a:fillRect/>
          </a:stretch>
        </p:blipFill>
        <p:spPr bwMode="auto">
          <a:xfrm>
            <a:off x="3616657" y="0"/>
            <a:ext cx="4104662" cy="2269878"/>
          </a:xfrm>
          <a:prstGeom prst="rect">
            <a:avLst/>
          </a:prstGeom>
          <a:noFill/>
          <a:ln w="9525">
            <a:noFill/>
            <a:miter lim="800000"/>
            <a:headEnd/>
            <a:tailEnd/>
          </a:ln>
        </p:spPr>
      </p:pic>
      <p:sp>
        <p:nvSpPr>
          <p:cNvPr id="8" name="Felhő 7"/>
          <p:cNvSpPr/>
          <p:nvPr/>
        </p:nvSpPr>
        <p:spPr>
          <a:xfrm>
            <a:off x="9721754" y="204717"/>
            <a:ext cx="2470246" cy="1746914"/>
          </a:xfrm>
          <a:prstGeom prst="cloudCallout">
            <a:avLst>
              <a:gd name="adj1" fmla="val -63927"/>
              <a:gd name="adj2" fmla="val 125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ím 1"/>
          <p:cNvSpPr>
            <a:spLocks noGrp="1"/>
          </p:cNvSpPr>
          <p:nvPr>
            <p:ph type="title"/>
          </p:nvPr>
        </p:nvSpPr>
        <p:spPr>
          <a:xfrm>
            <a:off x="846707" y="557920"/>
            <a:ext cx="9720072" cy="1499616"/>
          </a:xfrm>
        </p:spPr>
        <p:txBody>
          <a:bodyPr/>
          <a:lstStyle/>
          <a:p>
            <a:r>
              <a:rPr lang="hu-HU" dirty="0" smtClean="0"/>
              <a:t>REUSE?</a:t>
            </a:r>
            <a:endParaRPr lang="en-GB" dirty="0"/>
          </a:p>
        </p:txBody>
      </p:sp>
      <p:sp>
        <p:nvSpPr>
          <p:cNvPr id="4" name="Szövegdoboz 3"/>
          <p:cNvSpPr txBox="1"/>
          <p:nvPr/>
        </p:nvSpPr>
        <p:spPr>
          <a:xfrm>
            <a:off x="477671" y="2661312"/>
            <a:ext cx="4913193" cy="1200329"/>
          </a:xfrm>
          <a:prstGeom prst="rect">
            <a:avLst/>
          </a:prstGeom>
          <a:noFill/>
        </p:spPr>
        <p:txBody>
          <a:bodyPr wrap="square" rtlCol="0">
            <a:spAutoFit/>
          </a:bodyPr>
          <a:lstStyle/>
          <a:p>
            <a:r>
              <a:rPr lang="hu-HU" sz="3600" b="1" dirty="0" smtClean="0"/>
              <a:t>THE FLOOR IS YOURS!</a:t>
            </a:r>
          </a:p>
          <a:p>
            <a:r>
              <a:rPr lang="hu-HU" sz="3600" b="1" dirty="0" err="1" smtClean="0"/>
              <a:t>Please</a:t>
            </a:r>
            <a:r>
              <a:rPr lang="hu-HU" sz="3600" b="1" dirty="0" smtClean="0"/>
              <a:t>! </a:t>
            </a:r>
            <a:endParaRPr lang="en-GB" sz="3600" b="1" dirty="0"/>
          </a:p>
        </p:txBody>
      </p:sp>
      <p:sp>
        <p:nvSpPr>
          <p:cNvPr id="6" name="Szövegdoboz 5"/>
          <p:cNvSpPr txBox="1"/>
          <p:nvPr/>
        </p:nvSpPr>
        <p:spPr>
          <a:xfrm>
            <a:off x="10044753" y="900752"/>
            <a:ext cx="1787857" cy="461665"/>
          </a:xfrm>
          <a:prstGeom prst="rect">
            <a:avLst/>
          </a:prstGeom>
          <a:noFill/>
        </p:spPr>
        <p:txBody>
          <a:bodyPr wrap="square" rtlCol="0">
            <a:spAutoFit/>
          </a:bodyPr>
          <a:lstStyle/>
          <a:p>
            <a:r>
              <a:rPr lang="hu-HU" sz="2400" b="1" dirty="0" smtClean="0"/>
              <a:t>Little </a:t>
            </a:r>
            <a:r>
              <a:rPr lang="hu-HU" sz="2400" b="1" dirty="0" err="1" smtClean="0"/>
              <a:t>help</a:t>
            </a:r>
            <a:r>
              <a:rPr lang="hu-HU" sz="2400" b="1" dirty="0" smtClean="0"/>
              <a:t>!!</a:t>
            </a:r>
            <a:endParaRPr lang="en-GB" sz="2400" b="1" dirty="0"/>
          </a:p>
        </p:txBody>
      </p:sp>
      <p:pic>
        <p:nvPicPr>
          <p:cNvPr id="9" name="Kép 8"/>
          <p:cNvPicPr/>
          <p:nvPr/>
        </p:nvPicPr>
        <p:blipFill>
          <a:blip r:embed="rId3" cstate="print"/>
          <a:srcRect/>
          <a:stretch>
            <a:fillRect/>
          </a:stretch>
        </p:blipFill>
        <p:spPr bwMode="auto">
          <a:xfrm>
            <a:off x="8001747" y="2968388"/>
            <a:ext cx="4190253" cy="3889612"/>
          </a:xfrm>
          <a:prstGeom prst="rect">
            <a:avLst/>
          </a:prstGeom>
          <a:noFill/>
          <a:ln w="9525">
            <a:noFill/>
            <a:miter lim="800000"/>
            <a:headEnd/>
            <a:tailEnd/>
          </a:ln>
        </p:spPr>
      </p:pic>
      <p:pic>
        <p:nvPicPr>
          <p:cNvPr id="10" name="Kép 9"/>
          <p:cNvPicPr/>
          <p:nvPr/>
        </p:nvPicPr>
        <p:blipFill>
          <a:blip r:embed="rId4" cstate="print"/>
          <a:srcRect/>
          <a:stretch>
            <a:fillRect/>
          </a:stretch>
        </p:blipFill>
        <p:spPr bwMode="auto">
          <a:xfrm>
            <a:off x="2413475" y="3451315"/>
            <a:ext cx="4635500" cy="3094355"/>
          </a:xfrm>
          <a:prstGeom prst="rect">
            <a:avLst/>
          </a:prstGeom>
          <a:noFill/>
          <a:ln w="9525">
            <a:noFill/>
            <a:miter lim="800000"/>
            <a:headEnd/>
            <a:tailEnd/>
          </a:ln>
        </p:spPr>
      </p:pic>
      <p:sp>
        <p:nvSpPr>
          <p:cNvPr id="11" name="Lefelé nyíl 10"/>
          <p:cNvSpPr/>
          <p:nvPr/>
        </p:nvSpPr>
        <p:spPr>
          <a:xfrm>
            <a:off x="7410735" y="614150"/>
            <a:ext cx="2156346" cy="2442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75000"/>
                  </a:schemeClr>
                </a:solidFill>
                <a:effectLst>
                  <a:outerShdw blurRad="38100" dist="38100" dir="2700000" algn="tl">
                    <a:srgbClr val="000000">
                      <a:alpha val="43137"/>
                    </a:srgbClr>
                  </a:outerShdw>
                </a:effectLst>
              </a:rPr>
              <a:t>High quality </a:t>
            </a:r>
            <a:r>
              <a:rPr lang="hu-HU" b="1" dirty="0" smtClean="0">
                <a:solidFill>
                  <a:schemeClr val="accent2">
                    <a:lumMod val="75000"/>
                  </a:schemeClr>
                </a:solidFill>
                <a:effectLst>
                  <a:outerShdw blurRad="38100" dist="38100" dir="2700000" algn="tl">
                    <a:srgbClr val="000000">
                      <a:alpha val="43137"/>
                    </a:srgbClr>
                  </a:outerShdw>
                </a:effectLst>
              </a:rPr>
              <a:t>‘</a:t>
            </a:r>
            <a:r>
              <a:rPr lang="en-US" b="1" dirty="0" smtClean="0">
                <a:solidFill>
                  <a:schemeClr val="accent2">
                    <a:lumMod val="75000"/>
                  </a:schemeClr>
                </a:solidFill>
                <a:effectLst>
                  <a:outerShdw blurRad="38100" dist="38100" dir="2700000" algn="tl">
                    <a:srgbClr val="000000">
                      <a:alpha val="43137"/>
                    </a:srgbClr>
                  </a:outerShdw>
                </a:effectLst>
              </a:rPr>
              <a:t>English</a:t>
            </a:r>
            <a:r>
              <a:rPr lang="hu-HU" b="1" dirty="0" smtClean="0">
                <a:solidFill>
                  <a:schemeClr val="accent2">
                    <a:lumMod val="75000"/>
                  </a:schemeClr>
                </a:solidFill>
                <a:effectLst>
                  <a:outerShdw blurRad="38100" dist="38100" dir="2700000" algn="tl">
                    <a:srgbClr val="000000">
                      <a:alpha val="43137"/>
                    </a:srgbClr>
                  </a:outerShdw>
                </a:effectLst>
              </a:rPr>
              <a:t>’</a:t>
            </a:r>
            <a:r>
              <a:rPr lang="en-US" b="1" dirty="0" smtClean="0">
                <a:solidFill>
                  <a:schemeClr val="accent2">
                    <a:lumMod val="75000"/>
                  </a:schemeClr>
                </a:solidFill>
                <a:effectLst>
                  <a:outerShdw blurRad="38100" dist="38100" dir="2700000" algn="tl">
                    <a:srgbClr val="000000">
                      <a:alpha val="43137"/>
                    </a:srgbClr>
                  </a:outerShdw>
                </a:effectLst>
              </a:rPr>
              <a:t> used products!</a:t>
            </a:r>
            <a:endParaRPr lang="en-US" b="1" dirty="0">
              <a:solidFill>
                <a:schemeClr val="accent2">
                  <a:lumMod val="75000"/>
                </a:schemeClr>
              </a:solidFill>
              <a:effectLst>
                <a:outerShdw blurRad="38100" dist="38100" dir="2700000" algn="tl">
                  <a:srgbClr val="000000">
                    <a:alpha val="43137"/>
                  </a:srgbClr>
                </a:outerShdw>
              </a:effectLst>
            </a:endParaRPr>
          </a:p>
        </p:txBody>
      </p:sp>
      <p:sp>
        <p:nvSpPr>
          <p:cNvPr id="12" name="Téglalap 11"/>
          <p:cNvSpPr/>
          <p:nvPr/>
        </p:nvSpPr>
        <p:spPr>
          <a:xfrm>
            <a:off x="8352430" y="3903260"/>
            <a:ext cx="3398292" cy="2456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smtClean="0">
                <a:solidFill>
                  <a:srgbClr val="FF0000"/>
                </a:solidFill>
              </a:rPr>
              <a:t>ENGLISH USED CLOTHES</a:t>
            </a:r>
            <a:endParaRPr lang="en-GB" b="1" dirty="0">
              <a:solidFill>
                <a:srgbClr val="FF0000"/>
              </a:solidFill>
            </a:endParaRPr>
          </a:p>
        </p:txBody>
      </p:sp>
      <p:sp>
        <p:nvSpPr>
          <p:cNvPr id="13" name="Téglalap 12"/>
          <p:cNvSpPr/>
          <p:nvPr/>
        </p:nvSpPr>
        <p:spPr>
          <a:xfrm>
            <a:off x="9034818" y="4394579"/>
            <a:ext cx="2088107" cy="232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b="1" dirty="0" smtClean="0">
                <a:solidFill>
                  <a:schemeClr val="tx1"/>
                </a:solidFill>
              </a:rPr>
              <a:t>WHOLESALE DEALER</a:t>
            </a:r>
            <a:endParaRPr lang="en-GB" sz="1400" b="1" dirty="0">
              <a:solidFill>
                <a:schemeClr val="tx1"/>
              </a:solidFill>
            </a:endParaRPr>
          </a:p>
        </p:txBody>
      </p:sp>
      <p:pic>
        <p:nvPicPr>
          <p:cNvPr id="11267" name="Picture 3"/>
          <p:cNvPicPr>
            <a:picLocks noChangeAspect="1" noChangeArrowheads="1"/>
          </p:cNvPicPr>
          <p:nvPr/>
        </p:nvPicPr>
        <p:blipFill>
          <a:blip r:embed="rId5"/>
          <a:srcRect/>
          <a:stretch>
            <a:fillRect/>
          </a:stretch>
        </p:blipFill>
        <p:spPr bwMode="auto">
          <a:xfrm>
            <a:off x="4579250" y="4476750"/>
            <a:ext cx="3333750" cy="2381250"/>
          </a:xfrm>
          <a:prstGeom prst="rect">
            <a:avLst/>
          </a:prstGeom>
          <a:noFill/>
          <a:ln w="9525">
            <a:noFill/>
            <a:miter lim="800000"/>
            <a:headEnd/>
            <a:tailEnd/>
          </a:ln>
        </p:spPr>
      </p:pic>
      <p:sp>
        <p:nvSpPr>
          <p:cNvPr id="14" name="Szövegdoboz 13"/>
          <p:cNvSpPr txBox="1"/>
          <p:nvPr/>
        </p:nvSpPr>
        <p:spPr>
          <a:xfrm>
            <a:off x="3930554" y="204716"/>
            <a:ext cx="1514902" cy="1384995"/>
          </a:xfrm>
          <a:prstGeom prst="rect">
            <a:avLst/>
          </a:prstGeom>
          <a:noFill/>
        </p:spPr>
        <p:txBody>
          <a:bodyPr wrap="square" rtlCol="0">
            <a:spAutoFit/>
          </a:bodyPr>
          <a:lstStyle/>
          <a:p>
            <a:pPr algn="ctr"/>
            <a:r>
              <a:rPr lang="hu-HU" sz="2800" b="1" dirty="0" err="1" smtClean="0">
                <a:solidFill>
                  <a:srgbClr val="FF0000"/>
                </a:solidFill>
              </a:rPr>
              <a:t>Used</a:t>
            </a:r>
            <a:r>
              <a:rPr lang="hu-HU" sz="2800" b="1" dirty="0" smtClean="0">
                <a:solidFill>
                  <a:srgbClr val="FF0000"/>
                </a:solidFill>
              </a:rPr>
              <a:t> </a:t>
            </a:r>
            <a:r>
              <a:rPr lang="hu-HU" sz="2800" b="1" dirty="0" err="1" smtClean="0">
                <a:solidFill>
                  <a:srgbClr val="FF0000"/>
                </a:solidFill>
              </a:rPr>
              <a:t>car</a:t>
            </a:r>
            <a:r>
              <a:rPr lang="hu-HU" sz="2800" b="1" dirty="0" smtClean="0">
                <a:solidFill>
                  <a:srgbClr val="FF0000"/>
                </a:solidFill>
              </a:rPr>
              <a:t> </a:t>
            </a:r>
            <a:r>
              <a:rPr lang="hu-HU" sz="2800" b="1" dirty="0" err="1" smtClean="0">
                <a:solidFill>
                  <a:srgbClr val="FF0000"/>
                </a:solidFill>
              </a:rPr>
              <a:t>or</a:t>
            </a:r>
            <a:r>
              <a:rPr lang="hu-HU" sz="2800" b="1" dirty="0" smtClean="0">
                <a:solidFill>
                  <a:srgbClr val="FF0000"/>
                </a:solidFill>
              </a:rPr>
              <a:t> old </a:t>
            </a:r>
            <a:r>
              <a:rPr lang="hu-HU" sz="2800" b="1" dirty="0" err="1" smtClean="0">
                <a:solidFill>
                  <a:srgbClr val="FF0000"/>
                </a:solidFill>
              </a:rPr>
              <a:t>car</a:t>
            </a:r>
            <a:r>
              <a:rPr lang="hu-HU" sz="2800" b="1" dirty="0" smtClean="0">
                <a:solidFill>
                  <a:srgbClr val="FF0000"/>
                </a:solidFill>
              </a:rPr>
              <a:t>? </a:t>
            </a:r>
            <a:endParaRPr lang="en-GB" sz="2800" b="1" dirty="0">
              <a:solidFill>
                <a:srgbClr val="FF0000"/>
              </a:solidFill>
            </a:endParaRPr>
          </a:p>
        </p:txBody>
      </p:sp>
      <p:pic>
        <p:nvPicPr>
          <p:cNvPr id="12289" name="Picture 1"/>
          <p:cNvPicPr>
            <a:picLocks noChangeAspect="1" noChangeArrowheads="1"/>
          </p:cNvPicPr>
          <p:nvPr/>
        </p:nvPicPr>
        <p:blipFill>
          <a:blip r:embed="rId6"/>
          <a:srcRect/>
          <a:stretch>
            <a:fillRect/>
          </a:stretch>
        </p:blipFill>
        <p:spPr bwMode="auto">
          <a:xfrm>
            <a:off x="0" y="4797188"/>
            <a:ext cx="3114578" cy="2060812"/>
          </a:xfrm>
          <a:prstGeom prst="rect">
            <a:avLst/>
          </a:prstGeom>
          <a:noFill/>
          <a:ln w="9525">
            <a:noFill/>
            <a:miter lim="800000"/>
            <a:headEnd/>
            <a:tailEnd/>
          </a:ln>
        </p:spPr>
      </p:pic>
      <p:sp>
        <p:nvSpPr>
          <p:cNvPr id="16" name="Szövegdoboz 15"/>
          <p:cNvSpPr txBox="1"/>
          <p:nvPr/>
        </p:nvSpPr>
        <p:spPr>
          <a:xfrm>
            <a:off x="5213445" y="3084394"/>
            <a:ext cx="2402006" cy="369332"/>
          </a:xfrm>
          <a:prstGeom prst="rect">
            <a:avLst/>
          </a:prstGeom>
          <a:noFill/>
        </p:spPr>
        <p:txBody>
          <a:bodyPr wrap="square" rtlCol="0">
            <a:spAutoFit/>
          </a:bodyPr>
          <a:lstStyle/>
          <a:p>
            <a:r>
              <a:rPr lang="hu-HU" dirty="0" err="1" smtClean="0"/>
              <a:t>ret-reading</a:t>
            </a:r>
            <a:r>
              <a:rPr lang="hu-HU" dirty="0" smtClean="0"/>
              <a:t> </a:t>
            </a:r>
            <a:r>
              <a:rPr lang="hu-HU" dirty="0" err="1" smtClean="0"/>
              <a:t>company</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000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5842" name="Picture 2" descr="Image result for negative"/>
          <p:cNvPicPr>
            <a:picLocks noChangeAspect="1" noChangeArrowheads="1"/>
          </p:cNvPicPr>
          <p:nvPr/>
        </p:nvPicPr>
        <p:blipFill>
          <a:blip r:embed="rId2"/>
          <a:srcRect/>
          <a:stretch>
            <a:fillRect/>
          </a:stretch>
        </p:blipFill>
        <p:spPr bwMode="auto">
          <a:xfrm>
            <a:off x="10294960" y="0"/>
            <a:ext cx="1897039" cy="1897039"/>
          </a:xfrm>
          <a:prstGeom prst="rect">
            <a:avLst/>
          </a:prstGeom>
          <a:noFill/>
        </p:spPr>
      </p:pic>
      <p:sp>
        <p:nvSpPr>
          <p:cNvPr id="2" name="Cím 1"/>
          <p:cNvSpPr>
            <a:spLocks noGrp="1"/>
          </p:cNvSpPr>
          <p:nvPr>
            <p:ph type="title"/>
          </p:nvPr>
        </p:nvSpPr>
        <p:spPr>
          <a:xfrm>
            <a:off x="994541" y="700708"/>
            <a:ext cx="10972800" cy="1066800"/>
          </a:xfrm>
        </p:spPr>
        <p:txBody>
          <a:bodyPr/>
          <a:lstStyle/>
          <a:p>
            <a:r>
              <a:rPr lang="hu-HU" dirty="0" err="1" smtClean="0"/>
              <a:t>Repair</a:t>
            </a:r>
            <a:r>
              <a:rPr lang="hu-HU" dirty="0" smtClean="0"/>
              <a:t>, </a:t>
            </a:r>
            <a:r>
              <a:rPr lang="hu-HU" dirty="0" err="1" smtClean="0"/>
              <a:t>Refurbish</a:t>
            </a:r>
            <a:r>
              <a:rPr lang="hu-HU" dirty="0" smtClean="0"/>
              <a:t> and </a:t>
            </a:r>
            <a:r>
              <a:rPr lang="hu-HU" dirty="0" err="1" smtClean="0"/>
              <a:t>Remanufacture</a:t>
            </a:r>
            <a:r>
              <a:rPr lang="hu-HU" dirty="0" smtClean="0"/>
              <a:t> </a:t>
            </a:r>
            <a:endParaRPr lang="hu-HU" dirty="0"/>
          </a:p>
        </p:txBody>
      </p:sp>
      <p:sp>
        <p:nvSpPr>
          <p:cNvPr id="3" name="Tartalom helye 2"/>
          <p:cNvSpPr>
            <a:spLocks noGrp="1"/>
          </p:cNvSpPr>
          <p:nvPr>
            <p:ph idx="1"/>
          </p:nvPr>
        </p:nvSpPr>
        <p:spPr>
          <a:xfrm>
            <a:off x="568658" y="1652647"/>
            <a:ext cx="4535606" cy="1240678"/>
          </a:xfrm>
        </p:spPr>
        <p:txBody>
          <a:bodyPr>
            <a:normAutofit fontScale="77500" lnSpcReduction="20000"/>
          </a:bodyPr>
          <a:lstStyle/>
          <a:p>
            <a:pPr algn="just">
              <a:buNone/>
            </a:pPr>
            <a:r>
              <a:rPr lang="hu-HU" sz="2800" dirty="0" smtClean="0"/>
              <a:t>…</a:t>
            </a:r>
            <a:r>
              <a:rPr lang="en-GB" sz="2800" dirty="0" smtClean="0"/>
              <a:t>mottos of the XXI. century's consumer society: "I recommend </a:t>
            </a:r>
            <a:r>
              <a:rPr lang="en-GB" sz="2800" b="1" dirty="0" smtClean="0">
                <a:effectLst>
                  <a:outerShdw blurRad="38100" dist="38100" dir="2700000" algn="tl">
                    <a:srgbClr val="000000">
                      <a:alpha val="43137"/>
                    </a:srgbClr>
                  </a:outerShdw>
                </a:effectLst>
              </a:rPr>
              <a:t>buying new</a:t>
            </a:r>
            <a:r>
              <a:rPr lang="en-GB" sz="2800" dirty="0" smtClean="0"/>
              <a:t>, it is </a:t>
            </a:r>
            <a:r>
              <a:rPr lang="en-GB" sz="3900" b="1" dirty="0" smtClean="0">
                <a:solidFill>
                  <a:srgbClr val="FF0000"/>
                </a:solidFill>
              </a:rPr>
              <a:t>cheaper than the repair costs</a:t>
            </a:r>
            <a:r>
              <a:rPr lang="en-GB" sz="2800" dirty="0" smtClean="0"/>
              <a:t>".</a:t>
            </a:r>
            <a:endParaRPr lang="hu-HU" sz="2800" dirty="0"/>
          </a:p>
        </p:txBody>
      </p:sp>
      <p:pic>
        <p:nvPicPr>
          <p:cNvPr id="6" name="Kép 5" descr="Képtalálat a következőre: „washing machine repair”"/>
          <p:cNvPicPr/>
          <p:nvPr/>
        </p:nvPicPr>
        <p:blipFill>
          <a:blip r:embed="rId3" cstate="print"/>
          <a:srcRect/>
          <a:stretch>
            <a:fillRect/>
          </a:stretch>
        </p:blipFill>
        <p:spPr bwMode="auto">
          <a:xfrm>
            <a:off x="6245443" y="1407551"/>
            <a:ext cx="5760720" cy="2241394"/>
          </a:xfrm>
          <a:prstGeom prst="rect">
            <a:avLst/>
          </a:prstGeom>
          <a:noFill/>
          <a:ln w="9525">
            <a:noFill/>
            <a:miter lim="800000"/>
            <a:headEnd/>
            <a:tailEnd/>
          </a:ln>
        </p:spPr>
      </p:pic>
      <p:pic>
        <p:nvPicPr>
          <p:cNvPr id="7" name="Kép 6"/>
          <p:cNvPicPr/>
          <p:nvPr/>
        </p:nvPicPr>
        <p:blipFill>
          <a:blip r:embed="rId4" cstate="print"/>
          <a:srcRect/>
          <a:stretch>
            <a:fillRect/>
          </a:stretch>
        </p:blipFill>
        <p:spPr bwMode="auto">
          <a:xfrm>
            <a:off x="559174" y="2910313"/>
            <a:ext cx="3430905" cy="2238375"/>
          </a:xfrm>
          <a:prstGeom prst="rect">
            <a:avLst/>
          </a:prstGeom>
          <a:noFill/>
          <a:ln w="9525">
            <a:noFill/>
            <a:miter lim="800000"/>
            <a:headEnd/>
            <a:tailEnd/>
          </a:ln>
        </p:spPr>
      </p:pic>
      <p:sp>
        <p:nvSpPr>
          <p:cNvPr id="8" name="Balra nyíl 7"/>
          <p:cNvSpPr/>
          <p:nvPr/>
        </p:nvSpPr>
        <p:spPr>
          <a:xfrm>
            <a:off x="3616656" y="2906972"/>
            <a:ext cx="3261815" cy="13784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Nespesso</a:t>
            </a:r>
            <a:r>
              <a:rPr lang="en-US" dirty="0" smtClean="0"/>
              <a:t> service shop (professional lock-in effect</a:t>
            </a:r>
            <a:r>
              <a:rPr lang="hu-HU" dirty="0" smtClean="0"/>
              <a:t>)</a:t>
            </a:r>
            <a:endParaRPr lang="en-GB" dirty="0"/>
          </a:p>
        </p:txBody>
      </p:sp>
      <p:pic>
        <p:nvPicPr>
          <p:cNvPr id="10" name="Kép 9"/>
          <p:cNvPicPr/>
          <p:nvPr/>
        </p:nvPicPr>
        <p:blipFill>
          <a:blip r:embed="rId5" cstate="print"/>
          <a:srcRect/>
          <a:stretch>
            <a:fillRect/>
          </a:stretch>
        </p:blipFill>
        <p:spPr bwMode="auto">
          <a:xfrm>
            <a:off x="4571616" y="4283075"/>
            <a:ext cx="3430905" cy="2574925"/>
          </a:xfrm>
          <a:prstGeom prst="rect">
            <a:avLst/>
          </a:prstGeom>
          <a:noFill/>
          <a:ln w="9525">
            <a:noFill/>
            <a:miter lim="800000"/>
            <a:headEnd/>
            <a:tailEnd/>
          </a:ln>
        </p:spPr>
      </p:pic>
      <p:sp>
        <p:nvSpPr>
          <p:cNvPr id="11" name="Balra nyíl 10"/>
          <p:cNvSpPr/>
          <p:nvPr/>
        </p:nvSpPr>
        <p:spPr>
          <a:xfrm>
            <a:off x="8284191" y="3985146"/>
            <a:ext cx="3398293" cy="28728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is due to us aiming to make a new product from the elements of used products. </a:t>
            </a:r>
            <a:endParaRPr lang="en-GB" dirty="0"/>
          </a:p>
        </p:txBody>
      </p:sp>
      <p:sp>
        <p:nvSpPr>
          <p:cNvPr id="12" name="Szövegdoboz 11"/>
          <p:cNvSpPr txBox="1"/>
          <p:nvPr/>
        </p:nvSpPr>
        <p:spPr>
          <a:xfrm>
            <a:off x="545908" y="5380672"/>
            <a:ext cx="3439237" cy="1477328"/>
          </a:xfrm>
          <a:prstGeom prst="rect">
            <a:avLst/>
          </a:prstGeom>
          <a:solidFill>
            <a:srgbClr val="FF0000">
              <a:alpha val="62000"/>
            </a:srgbClr>
          </a:solidFill>
        </p:spPr>
        <p:txBody>
          <a:bodyPr wrap="square" rtlCol="0">
            <a:spAutoFit/>
          </a:bodyPr>
          <a:lstStyle/>
          <a:p>
            <a:pPr algn="ctr"/>
            <a:r>
              <a:rPr lang="hu-HU" b="1" dirty="0" smtClean="0"/>
              <a:t>C</a:t>
            </a:r>
            <a:r>
              <a:rPr lang="en-GB" b="1" dirty="0" err="1" smtClean="0"/>
              <a:t>ircular</a:t>
            </a:r>
            <a:r>
              <a:rPr lang="en-GB" b="1" dirty="0" smtClean="0"/>
              <a:t> planning prefers the creation of products that are easy to disassemble, to make the various elements, parts easy to exchange with new ones.</a:t>
            </a:r>
            <a:endParaRPr lang="en-GB"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8" name="Picture 2" descr="TerraCycle ®, the TerraCycle Logo ®, and Brigade® are all Trademarks of TerraCycle Inc. used under license, www.terracycle..."/>
          <p:cNvPicPr>
            <a:picLocks noChangeAspect="1" noChangeArrowheads="1"/>
          </p:cNvPicPr>
          <p:nvPr/>
        </p:nvPicPr>
        <p:blipFill>
          <a:blip r:embed="rId2"/>
          <a:srcRect/>
          <a:stretch>
            <a:fillRect/>
          </a:stretch>
        </p:blipFill>
        <p:spPr bwMode="auto">
          <a:xfrm>
            <a:off x="4049317" y="3875964"/>
            <a:ext cx="4030156" cy="2982036"/>
          </a:xfrm>
          <a:prstGeom prst="rect">
            <a:avLst/>
          </a:prstGeom>
          <a:noFill/>
          <a:ln w="9525">
            <a:noFill/>
            <a:miter lim="800000"/>
            <a:headEnd/>
            <a:tailEnd/>
          </a:ln>
        </p:spPr>
      </p:pic>
      <p:pic>
        <p:nvPicPr>
          <p:cNvPr id="6" name="Kép 5"/>
          <p:cNvPicPr/>
          <p:nvPr/>
        </p:nvPicPr>
        <p:blipFill>
          <a:blip r:embed="rId3" cstate="print"/>
          <a:srcRect/>
          <a:stretch>
            <a:fillRect/>
          </a:stretch>
        </p:blipFill>
        <p:spPr bwMode="auto">
          <a:xfrm>
            <a:off x="423081" y="3084394"/>
            <a:ext cx="3805905" cy="3568207"/>
          </a:xfrm>
          <a:prstGeom prst="rect">
            <a:avLst/>
          </a:prstGeom>
          <a:noFill/>
          <a:ln w="9525">
            <a:noFill/>
            <a:miter lim="800000"/>
            <a:headEnd/>
            <a:tailEnd/>
          </a:ln>
        </p:spPr>
      </p:pic>
      <p:sp>
        <p:nvSpPr>
          <p:cNvPr id="2" name="Cím 1"/>
          <p:cNvSpPr>
            <a:spLocks noGrp="1"/>
          </p:cNvSpPr>
          <p:nvPr>
            <p:ph type="title"/>
          </p:nvPr>
        </p:nvSpPr>
        <p:spPr/>
        <p:txBody>
          <a:bodyPr/>
          <a:lstStyle/>
          <a:p>
            <a:r>
              <a:rPr lang="hu-HU" dirty="0" err="1" smtClean="0"/>
              <a:t>Up-cycling</a:t>
            </a:r>
            <a:r>
              <a:rPr lang="hu-HU" dirty="0" smtClean="0"/>
              <a:t> (re-</a:t>
            </a:r>
            <a:r>
              <a:rPr lang="hu-HU" dirty="0" err="1" smtClean="0"/>
              <a:t>purpose</a:t>
            </a:r>
            <a:r>
              <a:rPr lang="hu-HU" dirty="0" smtClean="0"/>
              <a:t>)</a:t>
            </a:r>
            <a:endParaRPr lang="en-GB" dirty="0"/>
          </a:p>
        </p:txBody>
      </p:sp>
      <p:sp>
        <p:nvSpPr>
          <p:cNvPr id="3" name="Tartalom helye 2"/>
          <p:cNvSpPr>
            <a:spLocks noGrp="1"/>
          </p:cNvSpPr>
          <p:nvPr>
            <p:ph idx="1"/>
          </p:nvPr>
        </p:nvSpPr>
        <p:spPr>
          <a:xfrm>
            <a:off x="737525" y="1692322"/>
            <a:ext cx="9720073" cy="4289491"/>
          </a:xfrm>
        </p:spPr>
        <p:txBody>
          <a:bodyPr>
            <a:normAutofit/>
          </a:bodyPr>
          <a:lstStyle/>
          <a:p>
            <a:pPr algn="just"/>
            <a:r>
              <a:rPr lang="en-US" sz="2800" dirty="0" smtClean="0"/>
              <a:t>This is the first method which shows </a:t>
            </a:r>
            <a:r>
              <a:rPr lang="en-US" sz="3600" b="1" dirty="0" smtClean="0">
                <a:solidFill>
                  <a:srgbClr val="FF0000"/>
                </a:solidFill>
              </a:rPr>
              <a:t>some similarity with current trends</a:t>
            </a:r>
            <a:r>
              <a:rPr lang="en-US" sz="2800" dirty="0" smtClean="0"/>
              <a:t> to some extent. This is caused due to the so-called 'retro' perspective being a fad all around the year, which supports the various methods of reusing already used products.</a:t>
            </a:r>
            <a:endParaRPr lang="en-GB" sz="1800" b="1" dirty="0"/>
          </a:p>
        </p:txBody>
      </p:sp>
      <p:pic>
        <p:nvPicPr>
          <p:cNvPr id="7" name="Picture 4" descr="TerraCycle ®, the TerraCycle Logo ®, and Brigade® are all Trademarks of TerraCycle Inc. used under license, www.terracycle..."/>
          <p:cNvPicPr>
            <a:picLocks noChangeAspect="1" noChangeArrowheads="1"/>
          </p:cNvPicPr>
          <p:nvPr/>
        </p:nvPicPr>
        <p:blipFill>
          <a:blip r:embed="rId4"/>
          <a:srcRect/>
          <a:stretch>
            <a:fillRect/>
          </a:stretch>
        </p:blipFill>
        <p:spPr bwMode="auto">
          <a:xfrm>
            <a:off x="7770796" y="3548418"/>
            <a:ext cx="4421204" cy="3309582"/>
          </a:xfrm>
          <a:prstGeom prst="rect">
            <a:avLst/>
          </a:prstGeom>
          <a:noFill/>
          <a:ln w="9525">
            <a:noFill/>
            <a:miter lim="800000"/>
            <a:headEnd/>
            <a:tailEnd/>
          </a:ln>
        </p:spPr>
      </p:pic>
      <p:pic>
        <p:nvPicPr>
          <p:cNvPr id="9217" name="Picture 1"/>
          <p:cNvPicPr>
            <a:picLocks noChangeAspect="1" noChangeArrowheads="1"/>
          </p:cNvPicPr>
          <p:nvPr/>
        </p:nvPicPr>
        <p:blipFill>
          <a:blip r:embed="rId5"/>
          <a:srcRect/>
          <a:stretch>
            <a:fillRect/>
          </a:stretch>
        </p:blipFill>
        <p:spPr bwMode="auto">
          <a:xfrm>
            <a:off x="8748215" y="0"/>
            <a:ext cx="3443785" cy="162623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schemeClr>
            </a:gs>
            <a:gs pos="43000">
              <a:schemeClr val="accent1">
                <a:lumMod val="45000"/>
                <a:lumOff val="55000"/>
              </a:schemeClr>
            </a:gs>
            <a:gs pos="71000">
              <a:schemeClr val="accent1">
                <a:lumMod val="45000"/>
                <a:lumOff val="55000"/>
              </a:schemeClr>
            </a:gs>
            <a:gs pos="8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5602" name="Picture 2" descr="Képtalálat a következ&amp;odblac;re: „boost”"/>
          <p:cNvPicPr>
            <a:picLocks noChangeAspect="1" noChangeArrowheads="1"/>
          </p:cNvPicPr>
          <p:nvPr/>
        </p:nvPicPr>
        <p:blipFill>
          <a:blip r:embed="rId2"/>
          <a:srcRect/>
          <a:stretch>
            <a:fillRect/>
          </a:stretch>
        </p:blipFill>
        <p:spPr bwMode="auto">
          <a:xfrm>
            <a:off x="6810233" y="3360107"/>
            <a:ext cx="4663854" cy="3497893"/>
          </a:xfrm>
          <a:prstGeom prst="rect">
            <a:avLst/>
          </a:prstGeom>
          <a:noFill/>
        </p:spPr>
      </p:pic>
      <p:pic>
        <p:nvPicPr>
          <p:cNvPr id="21506" name="Picture 2" descr="Image result for eu logo"/>
          <p:cNvPicPr>
            <a:picLocks noChangeAspect="1" noChangeArrowheads="1"/>
          </p:cNvPicPr>
          <p:nvPr/>
        </p:nvPicPr>
        <p:blipFill>
          <a:blip r:embed="rId3"/>
          <a:srcRect/>
          <a:stretch>
            <a:fillRect/>
          </a:stretch>
        </p:blipFill>
        <p:spPr bwMode="auto">
          <a:xfrm>
            <a:off x="9663740" y="0"/>
            <a:ext cx="2528260" cy="1618396"/>
          </a:xfrm>
          <a:prstGeom prst="rect">
            <a:avLst/>
          </a:prstGeom>
          <a:noFill/>
        </p:spPr>
      </p:pic>
      <p:sp>
        <p:nvSpPr>
          <p:cNvPr id="2" name="Cím 1"/>
          <p:cNvSpPr>
            <a:spLocks noGrp="1"/>
          </p:cNvSpPr>
          <p:nvPr>
            <p:ph type="title"/>
          </p:nvPr>
        </p:nvSpPr>
        <p:spPr>
          <a:xfrm>
            <a:off x="846707" y="489682"/>
            <a:ext cx="9720072" cy="1499616"/>
          </a:xfrm>
        </p:spPr>
        <p:txBody>
          <a:bodyPr/>
          <a:lstStyle/>
          <a:p>
            <a:r>
              <a:rPr lang="hu-HU" dirty="0" err="1" smtClean="0"/>
              <a:t>IntrodUction</a:t>
            </a:r>
            <a:r>
              <a:rPr lang="hu-HU" dirty="0" smtClean="0"/>
              <a:t> - OPPORTUNITY TO TRANSFORM</a:t>
            </a:r>
            <a:endParaRPr lang="hu-HU" dirty="0"/>
          </a:p>
        </p:txBody>
      </p:sp>
      <p:sp>
        <p:nvSpPr>
          <p:cNvPr id="3" name="Tartalom helye 2"/>
          <p:cNvSpPr>
            <a:spLocks noGrp="1"/>
          </p:cNvSpPr>
          <p:nvPr>
            <p:ph idx="1"/>
          </p:nvPr>
        </p:nvSpPr>
        <p:spPr>
          <a:xfrm>
            <a:off x="1039627" y="2108078"/>
            <a:ext cx="9720073" cy="4023360"/>
          </a:xfrm>
        </p:spPr>
        <p:txBody>
          <a:bodyPr>
            <a:normAutofit/>
          </a:bodyPr>
          <a:lstStyle/>
          <a:p>
            <a:pPr algn="just"/>
            <a:r>
              <a:rPr lang="en-US" sz="2400" dirty="0"/>
              <a:t>The transition to a more </a:t>
            </a:r>
            <a:r>
              <a:rPr lang="hu-HU" sz="2400" dirty="0" err="1" smtClean="0"/>
              <a:t>sustainable</a:t>
            </a:r>
            <a:r>
              <a:rPr lang="hu-HU" sz="2400" dirty="0" smtClean="0"/>
              <a:t> </a:t>
            </a:r>
            <a:r>
              <a:rPr lang="hu-HU" sz="2400" dirty="0" err="1" smtClean="0"/>
              <a:t>or</a:t>
            </a:r>
            <a:r>
              <a:rPr lang="hu-HU" sz="2400" dirty="0" smtClean="0"/>
              <a:t> </a:t>
            </a:r>
            <a:r>
              <a:rPr lang="en-US" sz="2400" dirty="0" smtClean="0"/>
              <a:t>circular </a:t>
            </a:r>
            <a:r>
              <a:rPr lang="en-US" sz="2400" dirty="0"/>
              <a:t>economy, where the value of products, materials and resources is maintained in the economy for as long as possible, and the generation of waste </a:t>
            </a:r>
            <a:r>
              <a:rPr lang="en-US" sz="2400" dirty="0" err="1"/>
              <a:t>minimised</a:t>
            </a:r>
            <a:r>
              <a:rPr lang="en-US" sz="2400" dirty="0"/>
              <a:t>, is an essential contribution to the </a:t>
            </a:r>
            <a:r>
              <a:rPr lang="en-US" sz="3200" b="1" dirty="0">
                <a:solidFill>
                  <a:srgbClr val="FF0000"/>
                </a:solidFill>
              </a:rPr>
              <a:t>EU's efforts </a:t>
            </a:r>
            <a:r>
              <a:rPr lang="en-US" sz="3200" b="1" dirty="0"/>
              <a:t>to develop </a:t>
            </a:r>
            <a:r>
              <a:rPr lang="en-US" sz="3200" b="1" dirty="0">
                <a:solidFill>
                  <a:srgbClr val="FF0000"/>
                </a:solidFill>
              </a:rPr>
              <a:t>a sustainable, low </a:t>
            </a:r>
            <a:r>
              <a:rPr lang="en-US" sz="3200" b="1" dirty="0" smtClean="0">
                <a:solidFill>
                  <a:srgbClr val="FF0000"/>
                </a:solidFill>
              </a:rPr>
              <a:t>carbon</a:t>
            </a:r>
            <a:r>
              <a:rPr lang="en-US" sz="3200" b="1" dirty="0">
                <a:solidFill>
                  <a:srgbClr val="FF0000"/>
                </a:solidFill>
              </a:rPr>
              <a:t>, resource efficient and </a:t>
            </a:r>
            <a:r>
              <a:rPr lang="en-US" sz="3200" b="1" dirty="0" smtClean="0"/>
              <a:t>COMPETITIVE</a:t>
            </a:r>
            <a:r>
              <a:rPr lang="en-US" sz="3200" b="1" dirty="0" smtClean="0">
                <a:solidFill>
                  <a:srgbClr val="FF0000"/>
                </a:solidFill>
              </a:rPr>
              <a:t> </a:t>
            </a:r>
            <a:r>
              <a:rPr lang="en-US" sz="3200" b="1" dirty="0">
                <a:solidFill>
                  <a:srgbClr val="FF0000"/>
                </a:solidFill>
              </a:rPr>
              <a:t>economy</a:t>
            </a:r>
            <a:r>
              <a:rPr lang="en-US" sz="3200" dirty="0" smtClean="0">
                <a:solidFill>
                  <a:srgbClr val="FF0000"/>
                </a:solidFill>
              </a:rPr>
              <a:t>.</a:t>
            </a:r>
            <a:endParaRPr lang="hu-HU" sz="3200" dirty="0" smtClean="0">
              <a:solidFill>
                <a:srgbClr val="FF0000"/>
              </a:solidFill>
            </a:endParaRPr>
          </a:p>
          <a:p>
            <a:pPr algn="just"/>
            <a:r>
              <a:rPr lang="en-US" sz="2800" dirty="0"/>
              <a:t>The circular economy will </a:t>
            </a:r>
            <a:r>
              <a:rPr lang="en-US" sz="3200" b="1" dirty="0" smtClean="0">
                <a:solidFill>
                  <a:srgbClr val="FF0000"/>
                </a:solidFill>
              </a:rPr>
              <a:t>BO</a:t>
            </a:r>
            <a:r>
              <a:rPr lang="en-US" sz="3200" b="1" dirty="0" smtClean="0"/>
              <a:t>OST</a:t>
            </a:r>
            <a:r>
              <a:rPr lang="en-US" sz="3200" b="1" dirty="0" smtClean="0">
                <a:solidFill>
                  <a:srgbClr val="FF0000"/>
                </a:solidFill>
              </a:rPr>
              <a:t> </a:t>
            </a:r>
            <a:r>
              <a:rPr lang="en-US" sz="3200" b="1" dirty="0">
                <a:solidFill>
                  <a:srgbClr val="FF0000"/>
                </a:solidFill>
              </a:rPr>
              <a:t>the EU's competitiveness </a:t>
            </a:r>
            <a:r>
              <a:rPr lang="en-US" sz="2800" dirty="0"/>
              <a:t>by protecting businesses against scarcity of resources and volatile prices, </a:t>
            </a:r>
            <a:r>
              <a:rPr lang="en-US" sz="3200" b="1" dirty="0"/>
              <a:t>helping to create </a:t>
            </a:r>
            <a:r>
              <a:rPr lang="en-US" sz="3200" b="1" dirty="0" smtClean="0"/>
              <a:t>NEW BUSINESS opportunities </a:t>
            </a:r>
            <a:r>
              <a:rPr lang="en-US" sz="2800" dirty="0"/>
              <a:t>and innovative, more efficient ways of producing and consuming. </a:t>
            </a:r>
            <a:endParaRPr lang="hu-HU" sz="2800" dirty="0"/>
          </a:p>
        </p:txBody>
      </p:sp>
      <p:sp>
        <p:nvSpPr>
          <p:cNvPr id="4" name="Szövegdoboz 3"/>
          <p:cNvSpPr txBox="1"/>
          <p:nvPr/>
        </p:nvSpPr>
        <p:spPr>
          <a:xfrm>
            <a:off x="193423" y="6369567"/>
            <a:ext cx="3723757" cy="369332"/>
          </a:xfrm>
          <a:prstGeom prst="rect">
            <a:avLst/>
          </a:prstGeom>
          <a:solidFill>
            <a:srgbClr val="FF0000"/>
          </a:solidFill>
        </p:spPr>
        <p:txBody>
          <a:bodyPr wrap="square" rtlCol="0">
            <a:spAutoFit/>
          </a:bodyPr>
          <a:lstStyle/>
          <a:p>
            <a:r>
              <a:rPr lang="hu-HU" dirty="0">
                <a:solidFill>
                  <a:schemeClr val="bg1"/>
                </a:solidFill>
              </a:rPr>
              <a:t>EUR 1 </a:t>
            </a:r>
            <a:r>
              <a:rPr lang="hu-HU" dirty="0" err="1">
                <a:solidFill>
                  <a:schemeClr val="bg1"/>
                </a:solidFill>
              </a:rPr>
              <a:t>billion</a:t>
            </a:r>
            <a:r>
              <a:rPr lang="hu-HU" dirty="0">
                <a:solidFill>
                  <a:schemeClr val="bg1"/>
                </a:solidFill>
              </a:rPr>
              <a:t> </a:t>
            </a:r>
            <a:r>
              <a:rPr lang="hu-HU" dirty="0" err="1">
                <a:solidFill>
                  <a:schemeClr val="bg1"/>
                </a:solidFill>
              </a:rPr>
              <a:t>from</a:t>
            </a:r>
            <a:r>
              <a:rPr lang="hu-HU" dirty="0">
                <a:solidFill>
                  <a:schemeClr val="bg1"/>
                </a:solidFill>
              </a:rPr>
              <a:t> </a:t>
            </a:r>
            <a:r>
              <a:rPr lang="hu-HU" dirty="0" err="1">
                <a:solidFill>
                  <a:schemeClr val="bg1"/>
                </a:solidFill>
              </a:rPr>
              <a:t>Horizon</a:t>
            </a:r>
            <a:r>
              <a:rPr lang="hu-HU" dirty="0">
                <a:solidFill>
                  <a:schemeClr val="bg1"/>
                </a:solidFill>
              </a:rPr>
              <a:t> </a:t>
            </a:r>
            <a:r>
              <a:rPr lang="hu-HU" dirty="0" smtClean="0">
                <a:solidFill>
                  <a:schemeClr val="bg1"/>
                </a:solidFill>
              </a:rPr>
              <a:t>2020 = CE</a:t>
            </a:r>
            <a:endParaRPr lang="hu-HU" dirty="0">
              <a:solidFill>
                <a:schemeClr val="bg1"/>
              </a:solidFill>
            </a:endParaRPr>
          </a:p>
        </p:txBody>
      </p:sp>
    </p:spTree>
    <p:extLst>
      <p:ext uri="{BB962C8B-B14F-4D97-AF65-F5344CB8AC3E}">
        <p14:creationId xmlns:p14="http://schemas.microsoft.com/office/powerpoint/2010/main" val="2385139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RECYCLE OR DOWNCYCLE</a:t>
            </a:r>
            <a:endParaRPr lang="en-GB" dirty="0"/>
          </a:p>
        </p:txBody>
      </p:sp>
      <p:sp>
        <p:nvSpPr>
          <p:cNvPr id="3" name="Tartalom helye 2"/>
          <p:cNvSpPr>
            <a:spLocks noGrp="1"/>
          </p:cNvSpPr>
          <p:nvPr>
            <p:ph idx="1"/>
          </p:nvPr>
        </p:nvSpPr>
        <p:spPr>
          <a:xfrm>
            <a:off x="887650" y="1883392"/>
            <a:ext cx="9720073" cy="4576094"/>
          </a:xfrm>
        </p:spPr>
        <p:txBody>
          <a:bodyPr>
            <a:normAutofit/>
          </a:bodyPr>
          <a:lstStyle/>
          <a:p>
            <a:pPr algn="just"/>
            <a:r>
              <a:rPr lang="en-US" dirty="0" smtClean="0"/>
              <a:t>During recycling, circularity policies are only implemented in a faded manner, since </a:t>
            </a:r>
            <a:r>
              <a:rPr lang="en-US" b="1" u="sng" dirty="0" smtClean="0"/>
              <a:t>we cannot speak of sustaining the product function, or creating a new function</a:t>
            </a:r>
            <a:r>
              <a:rPr lang="en-US" dirty="0" smtClean="0"/>
              <a:t>. </a:t>
            </a:r>
            <a:endParaRPr lang="en-GB" dirty="0"/>
          </a:p>
        </p:txBody>
      </p:sp>
      <p:sp>
        <p:nvSpPr>
          <p:cNvPr id="4" name="Szövegdoboz 3"/>
          <p:cNvSpPr txBox="1"/>
          <p:nvPr/>
        </p:nvSpPr>
        <p:spPr>
          <a:xfrm>
            <a:off x="6923965" y="177421"/>
            <a:ext cx="4949587" cy="1754326"/>
          </a:xfrm>
          <a:prstGeom prst="rect">
            <a:avLst/>
          </a:prstGeom>
          <a:solidFill>
            <a:schemeClr val="tx1"/>
          </a:solidFill>
        </p:spPr>
        <p:txBody>
          <a:bodyPr wrap="square" rtlCol="0">
            <a:spAutoFit/>
          </a:bodyPr>
          <a:lstStyle/>
          <a:p>
            <a:pPr algn="ctr"/>
            <a:r>
              <a:rPr lang="en-US" b="1" dirty="0" smtClean="0">
                <a:solidFill>
                  <a:schemeClr val="bg1"/>
                </a:solidFill>
              </a:rPr>
              <a:t>Regarding the concept of circular economies, this mechanism is the first to come up in people's minds. However, our </a:t>
            </a:r>
            <a:r>
              <a:rPr lang="en-US" b="1" dirty="0" smtClean="0">
                <a:solidFill>
                  <a:srgbClr val="FF0000"/>
                </a:solidFill>
              </a:rPr>
              <a:t>“Dear Reader surely understood by now”</a:t>
            </a:r>
            <a:r>
              <a:rPr lang="en-US" b="1" dirty="0" smtClean="0">
                <a:solidFill>
                  <a:schemeClr val="bg1"/>
                </a:solidFill>
              </a:rPr>
              <a:t>, that the idea based on circulation is no more than simply returning material into the process.</a:t>
            </a:r>
            <a:endParaRPr lang="en-GB" b="1" dirty="0">
              <a:solidFill>
                <a:schemeClr val="bg1"/>
              </a:solidFill>
            </a:endParaRPr>
          </a:p>
        </p:txBody>
      </p:sp>
      <p:sp>
        <p:nvSpPr>
          <p:cNvPr id="6" name="Szövegdoboz 5"/>
          <p:cNvSpPr txBox="1"/>
          <p:nvPr/>
        </p:nvSpPr>
        <p:spPr>
          <a:xfrm>
            <a:off x="313900" y="2879678"/>
            <a:ext cx="3029802" cy="2462213"/>
          </a:xfrm>
          <a:prstGeom prst="rect">
            <a:avLst/>
          </a:prstGeom>
          <a:noFill/>
        </p:spPr>
        <p:txBody>
          <a:bodyPr wrap="square" rtlCol="0">
            <a:spAutoFit/>
          </a:bodyPr>
          <a:lstStyle/>
          <a:p>
            <a:r>
              <a:rPr lang="hu-HU" dirty="0" smtClean="0"/>
              <a:t>N</a:t>
            </a:r>
            <a:r>
              <a:rPr lang="en-GB" dirty="0" err="1" smtClean="0"/>
              <a:t>owadays</a:t>
            </a:r>
            <a:r>
              <a:rPr lang="hu-HU" dirty="0" smtClean="0"/>
              <a:t> </a:t>
            </a:r>
            <a:r>
              <a:rPr lang="en-GB" dirty="0" smtClean="0"/>
              <a:t>the materials </a:t>
            </a:r>
            <a:r>
              <a:rPr lang="en-GB" b="1" u="sng" dirty="0" smtClean="0">
                <a:effectLst>
                  <a:outerShdw blurRad="38100" dist="38100" dir="2700000" algn="tl">
                    <a:srgbClr val="000000">
                      <a:alpha val="43137"/>
                    </a:srgbClr>
                  </a:outerShdw>
                </a:effectLst>
              </a:rPr>
              <a:t>used to manufacture products are extremely complex </a:t>
            </a:r>
            <a:r>
              <a:rPr lang="en-GB" dirty="0" smtClean="0"/>
              <a:t>. This is one of the reasons for the product returning facilities </a:t>
            </a:r>
            <a:r>
              <a:rPr lang="en-GB" sz="2800" b="1" dirty="0" smtClean="0">
                <a:solidFill>
                  <a:srgbClr val="FF0000"/>
                </a:solidFill>
              </a:rPr>
              <a:t>not working</a:t>
            </a:r>
            <a:r>
              <a:rPr lang="en-GB" dirty="0" smtClean="0"/>
              <a:t> sufficiently even in countries like the Netherlands</a:t>
            </a:r>
            <a:r>
              <a:rPr lang="hu-HU" dirty="0" smtClean="0"/>
              <a:t>!</a:t>
            </a:r>
            <a:endParaRPr lang="en-GB" dirty="0"/>
          </a:p>
        </p:txBody>
      </p:sp>
      <p:pic>
        <p:nvPicPr>
          <p:cNvPr id="8193" name="Picture 1"/>
          <p:cNvPicPr>
            <a:picLocks noChangeAspect="1" noChangeArrowheads="1"/>
          </p:cNvPicPr>
          <p:nvPr/>
        </p:nvPicPr>
        <p:blipFill>
          <a:blip r:embed="rId2"/>
          <a:srcRect/>
          <a:stretch>
            <a:fillRect/>
          </a:stretch>
        </p:blipFill>
        <p:spPr bwMode="auto">
          <a:xfrm>
            <a:off x="3357350" y="3891737"/>
            <a:ext cx="3274184" cy="2768369"/>
          </a:xfrm>
          <a:prstGeom prst="rect">
            <a:avLst/>
          </a:prstGeom>
          <a:noFill/>
          <a:ln w="9525">
            <a:noFill/>
            <a:miter lim="800000"/>
            <a:headEnd/>
            <a:tailEnd/>
          </a:ln>
        </p:spPr>
      </p:pic>
      <p:pic>
        <p:nvPicPr>
          <p:cNvPr id="8194" name="Picture 2"/>
          <p:cNvPicPr>
            <a:picLocks noChangeAspect="1" noChangeArrowheads="1"/>
          </p:cNvPicPr>
          <p:nvPr/>
        </p:nvPicPr>
        <p:blipFill>
          <a:blip r:embed="rId3"/>
          <a:srcRect/>
          <a:stretch>
            <a:fillRect/>
          </a:stretch>
        </p:blipFill>
        <p:spPr bwMode="auto">
          <a:xfrm>
            <a:off x="6743131" y="2586749"/>
            <a:ext cx="3810000" cy="3281788"/>
          </a:xfrm>
          <a:prstGeom prst="rect">
            <a:avLst/>
          </a:prstGeom>
          <a:noFill/>
          <a:ln w="9525">
            <a:noFill/>
            <a:miter lim="800000"/>
            <a:headEnd/>
            <a:tailEnd/>
          </a:ln>
        </p:spPr>
      </p:pic>
      <p:sp>
        <p:nvSpPr>
          <p:cNvPr id="9" name="Lefelé nyíl 8"/>
          <p:cNvSpPr/>
          <p:nvPr/>
        </p:nvSpPr>
        <p:spPr>
          <a:xfrm>
            <a:off x="4285397" y="3016156"/>
            <a:ext cx="1392072" cy="8052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smtClean="0"/>
              <a:t>glass</a:t>
            </a:r>
            <a:endParaRPr lang="en-GB" dirty="0"/>
          </a:p>
        </p:txBody>
      </p:sp>
      <p:sp>
        <p:nvSpPr>
          <p:cNvPr id="10" name="Balra nyíl 9"/>
          <p:cNvSpPr/>
          <p:nvPr/>
        </p:nvSpPr>
        <p:spPr>
          <a:xfrm>
            <a:off x="10563366" y="3343702"/>
            <a:ext cx="1214651" cy="10099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smtClean="0"/>
              <a:t>paper</a:t>
            </a:r>
            <a:endParaRPr lang="en-GB" dirty="0"/>
          </a:p>
        </p:txBody>
      </p:sp>
      <p:pic>
        <p:nvPicPr>
          <p:cNvPr id="11" name="Kép 10"/>
          <p:cNvPicPr>
            <a:picLocks noChangeAspect="1"/>
          </p:cNvPicPr>
          <p:nvPr/>
        </p:nvPicPr>
        <p:blipFill>
          <a:blip r:embed="rId4"/>
          <a:stretch>
            <a:fillRect/>
          </a:stretch>
        </p:blipFill>
        <p:spPr>
          <a:xfrm>
            <a:off x="8647587" y="5067300"/>
            <a:ext cx="3524250" cy="17907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024127" y="585216"/>
            <a:ext cx="10413621" cy="1499616"/>
          </a:xfrm>
        </p:spPr>
        <p:txBody>
          <a:bodyPr/>
          <a:lstStyle/>
          <a:p>
            <a:r>
              <a:rPr lang="hu-HU" dirty="0" err="1" smtClean="0"/>
              <a:t>REcovery</a:t>
            </a:r>
            <a:endParaRPr lang="en-GB" dirty="0"/>
          </a:p>
        </p:txBody>
      </p:sp>
      <p:sp>
        <p:nvSpPr>
          <p:cNvPr id="3" name="Tartalom helye 2"/>
          <p:cNvSpPr>
            <a:spLocks noGrp="1"/>
          </p:cNvSpPr>
          <p:nvPr>
            <p:ph idx="1"/>
          </p:nvPr>
        </p:nvSpPr>
        <p:spPr>
          <a:xfrm>
            <a:off x="846707" y="1883392"/>
            <a:ext cx="10276219" cy="4576094"/>
          </a:xfrm>
        </p:spPr>
        <p:txBody>
          <a:bodyPr>
            <a:normAutofit/>
          </a:bodyPr>
          <a:lstStyle/>
          <a:p>
            <a:pPr algn="just"/>
            <a:r>
              <a:rPr lang="en-US" sz="3200" b="1" dirty="0" smtClean="0">
                <a:solidFill>
                  <a:srgbClr val="FF0000"/>
                </a:solidFill>
              </a:rPr>
              <a:t>Recovering energy from waste </a:t>
            </a:r>
            <a:r>
              <a:rPr lang="en-US" dirty="0" smtClean="0"/>
              <a:t>is basically one of the most primitive methods of waste treatment processes. People usually associate to energy produced in trash combustors when thinking about this method, which may have a significantly different efficiency due to differences in the actual facility </a:t>
            </a:r>
          </a:p>
        </p:txBody>
      </p:sp>
      <p:pic>
        <p:nvPicPr>
          <p:cNvPr id="7" name="Kép 6"/>
          <p:cNvPicPr/>
          <p:nvPr/>
        </p:nvPicPr>
        <p:blipFill>
          <a:blip r:embed="rId2" cstate="print"/>
          <a:srcRect/>
          <a:stretch>
            <a:fillRect/>
          </a:stretch>
        </p:blipFill>
        <p:spPr bwMode="auto">
          <a:xfrm>
            <a:off x="1577908" y="3389309"/>
            <a:ext cx="5760720" cy="3081890"/>
          </a:xfrm>
          <a:prstGeom prst="rect">
            <a:avLst/>
          </a:prstGeom>
          <a:noFill/>
          <a:ln w="9525">
            <a:noFill/>
            <a:miter lim="800000"/>
            <a:headEnd/>
            <a:tailEnd/>
          </a:ln>
        </p:spPr>
      </p:pic>
      <p:pic>
        <p:nvPicPr>
          <p:cNvPr id="8" name="Picture 2" descr="Image result for negative"/>
          <p:cNvPicPr>
            <a:picLocks noChangeAspect="1" noChangeArrowheads="1"/>
          </p:cNvPicPr>
          <p:nvPr/>
        </p:nvPicPr>
        <p:blipFill>
          <a:blip r:embed="rId3"/>
          <a:srcRect/>
          <a:stretch>
            <a:fillRect/>
          </a:stretch>
        </p:blipFill>
        <p:spPr bwMode="auto">
          <a:xfrm>
            <a:off x="8529850" y="3480179"/>
            <a:ext cx="2665862" cy="2665862"/>
          </a:xfrm>
          <a:prstGeom prst="rect">
            <a:avLst/>
          </a:prstGeom>
          <a:noFill/>
        </p:spPr>
      </p:pic>
      <p:sp>
        <p:nvSpPr>
          <p:cNvPr id="4" name="Szövegdoboz 3"/>
          <p:cNvSpPr txBox="1"/>
          <p:nvPr/>
        </p:nvSpPr>
        <p:spPr>
          <a:xfrm>
            <a:off x="3921071" y="271771"/>
            <a:ext cx="8128049" cy="584775"/>
          </a:xfrm>
          <a:prstGeom prst="rect">
            <a:avLst/>
          </a:prstGeom>
          <a:solidFill>
            <a:srgbClr val="FC041C"/>
          </a:solidFill>
        </p:spPr>
        <p:txBody>
          <a:bodyPr wrap="square" rtlCol="0">
            <a:spAutoFit/>
          </a:bodyPr>
          <a:lstStyle/>
          <a:p>
            <a:r>
              <a:rPr lang="hu-HU" sz="3200" b="1" dirty="0" err="1" smtClean="0">
                <a:solidFill>
                  <a:schemeClr val="bg1"/>
                </a:solidFill>
              </a:rPr>
              <a:t>Only</a:t>
            </a:r>
            <a:r>
              <a:rPr lang="hu-HU" sz="3200" b="1" dirty="0" smtClean="0">
                <a:solidFill>
                  <a:schemeClr val="bg1"/>
                </a:solidFill>
              </a:rPr>
              <a:t> </a:t>
            </a:r>
            <a:r>
              <a:rPr lang="hu-HU" sz="3200" b="1" dirty="0" err="1" smtClean="0">
                <a:solidFill>
                  <a:schemeClr val="bg1"/>
                </a:solidFill>
              </a:rPr>
              <a:t>energy</a:t>
            </a:r>
            <a:r>
              <a:rPr lang="hu-HU" sz="3200" b="1" dirty="0" smtClean="0">
                <a:solidFill>
                  <a:schemeClr val="bg1"/>
                </a:solidFill>
              </a:rPr>
              <a:t> </a:t>
            </a:r>
            <a:r>
              <a:rPr lang="hu-HU" sz="3200" b="1" dirty="0" err="1" smtClean="0">
                <a:solidFill>
                  <a:schemeClr val="bg1"/>
                </a:solidFill>
              </a:rPr>
              <a:t>recovery</a:t>
            </a:r>
            <a:r>
              <a:rPr lang="hu-HU" sz="3200" b="1" dirty="0">
                <a:solidFill>
                  <a:schemeClr val="bg1"/>
                </a:solidFill>
              </a:rPr>
              <a:t> </a:t>
            </a:r>
            <a:r>
              <a:rPr lang="hu-HU" sz="3200" b="1" dirty="0" smtClean="0">
                <a:solidFill>
                  <a:schemeClr val="bg1"/>
                </a:solidFill>
              </a:rPr>
              <a:t>– we </a:t>
            </a:r>
            <a:r>
              <a:rPr lang="hu-HU" sz="3200" b="1" dirty="0" err="1">
                <a:solidFill>
                  <a:schemeClr val="bg1"/>
                </a:solidFill>
              </a:rPr>
              <a:t>lose</a:t>
            </a:r>
            <a:r>
              <a:rPr lang="hu-HU" sz="3200" b="1" dirty="0">
                <a:solidFill>
                  <a:schemeClr val="bg1"/>
                </a:solidFill>
              </a:rPr>
              <a:t> </a:t>
            </a:r>
            <a:r>
              <a:rPr lang="hu-HU" sz="3200" b="1" dirty="0" err="1">
                <a:solidFill>
                  <a:schemeClr val="bg1"/>
                </a:solidFill>
              </a:rPr>
              <a:t>the</a:t>
            </a:r>
            <a:r>
              <a:rPr lang="hu-HU" sz="3200" b="1" dirty="0">
                <a:solidFill>
                  <a:schemeClr val="bg1"/>
                </a:solidFill>
              </a:rPr>
              <a:t> </a:t>
            </a:r>
            <a:r>
              <a:rPr lang="hu-HU" sz="3200" b="1" dirty="0" err="1" smtClean="0">
                <a:solidFill>
                  <a:schemeClr val="bg1"/>
                </a:solidFill>
              </a:rPr>
              <a:t>material</a:t>
            </a:r>
            <a:r>
              <a:rPr lang="hu-HU" sz="3200" b="1" dirty="0" smtClean="0">
                <a:solidFill>
                  <a:schemeClr val="bg1"/>
                </a:solidFill>
              </a:rPr>
              <a:t>!!</a:t>
            </a:r>
            <a:endParaRPr lang="hu-HU" sz="32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2" name="Kép 11"/>
          <p:cNvPicPr/>
          <p:nvPr/>
        </p:nvPicPr>
        <p:blipFill>
          <a:blip r:embed="rId2" cstate="print"/>
          <a:srcRect/>
          <a:stretch>
            <a:fillRect/>
          </a:stretch>
        </p:blipFill>
        <p:spPr bwMode="auto">
          <a:xfrm>
            <a:off x="3278316" y="1737856"/>
            <a:ext cx="4925683" cy="2645307"/>
          </a:xfrm>
          <a:prstGeom prst="rect">
            <a:avLst/>
          </a:prstGeom>
          <a:noFill/>
          <a:ln w="9525">
            <a:noFill/>
            <a:miter lim="800000"/>
            <a:headEnd/>
            <a:tailEnd/>
          </a:ln>
        </p:spPr>
      </p:pic>
      <p:sp>
        <p:nvSpPr>
          <p:cNvPr id="2" name="Cím 1"/>
          <p:cNvSpPr>
            <a:spLocks noGrp="1"/>
          </p:cNvSpPr>
          <p:nvPr>
            <p:ph type="title"/>
          </p:nvPr>
        </p:nvSpPr>
        <p:spPr>
          <a:xfrm>
            <a:off x="881121" y="342827"/>
            <a:ext cx="9720072" cy="1499616"/>
          </a:xfrm>
        </p:spPr>
        <p:txBody>
          <a:bodyPr/>
          <a:lstStyle/>
          <a:p>
            <a:r>
              <a:rPr lang="en-US" dirty="0" smtClean="0"/>
              <a:t>Circular ‘experiences’ in different European countries</a:t>
            </a:r>
            <a:endParaRPr lang="en-GB" dirty="0"/>
          </a:p>
        </p:txBody>
      </p:sp>
      <p:sp>
        <p:nvSpPr>
          <p:cNvPr id="9" name="Téglalap 8"/>
          <p:cNvSpPr/>
          <p:nvPr/>
        </p:nvSpPr>
        <p:spPr>
          <a:xfrm>
            <a:off x="0" y="2320119"/>
            <a:ext cx="3750431" cy="369332"/>
          </a:xfrm>
          <a:prstGeom prst="rect">
            <a:avLst/>
          </a:prstGeom>
          <a:solidFill>
            <a:schemeClr val="bg1"/>
          </a:solidFill>
        </p:spPr>
        <p:txBody>
          <a:bodyPr wrap="square">
            <a:spAutoFit/>
          </a:bodyPr>
          <a:lstStyle/>
          <a:p>
            <a:r>
              <a:rPr lang="en-GB" b="1" dirty="0" smtClean="0"/>
              <a:t>Sharing economy vs. </a:t>
            </a:r>
            <a:r>
              <a:rPr lang="en-GB" b="1" dirty="0" err="1" smtClean="0"/>
              <a:t>Uber</a:t>
            </a:r>
            <a:endParaRPr lang="en-GB" b="1" dirty="0"/>
          </a:p>
        </p:txBody>
      </p:sp>
      <p:pic>
        <p:nvPicPr>
          <p:cNvPr id="10" name="Kép 9"/>
          <p:cNvPicPr/>
          <p:nvPr/>
        </p:nvPicPr>
        <p:blipFill>
          <a:blip r:embed="rId3" cstate="print"/>
          <a:srcRect/>
          <a:stretch>
            <a:fillRect/>
          </a:stretch>
        </p:blipFill>
        <p:spPr bwMode="auto">
          <a:xfrm>
            <a:off x="191068" y="2735959"/>
            <a:ext cx="3466147" cy="1685916"/>
          </a:xfrm>
          <a:prstGeom prst="rect">
            <a:avLst/>
          </a:prstGeom>
          <a:noFill/>
          <a:ln w="9525">
            <a:noFill/>
            <a:miter lim="800000"/>
            <a:headEnd/>
            <a:tailEnd/>
          </a:ln>
        </p:spPr>
      </p:pic>
      <p:sp>
        <p:nvSpPr>
          <p:cNvPr id="11" name="Téglalap 10"/>
          <p:cNvSpPr/>
          <p:nvPr/>
        </p:nvSpPr>
        <p:spPr>
          <a:xfrm>
            <a:off x="5646941" y="1347295"/>
            <a:ext cx="2644955" cy="369332"/>
          </a:xfrm>
          <a:prstGeom prst="rect">
            <a:avLst/>
          </a:prstGeom>
          <a:solidFill>
            <a:schemeClr val="tx1"/>
          </a:solidFill>
        </p:spPr>
        <p:txBody>
          <a:bodyPr wrap="none">
            <a:spAutoFit/>
          </a:bodyPr>
          <a:lstStyle/>
          <a:p>
            <a:r>
              <a:rPr lang="en-GB" b="1" dirty="0" smtClean="0">
                <a:solidFill>
                  <a:schemeClr val="bg1"/>
                </a:solidFill>
              </a:rPr>
              <a:t>Reuse network by HÁDA</a:t>
            </a:r>
            <a:endParaRPr lang="en-GB" b="1" dirty="0">
              <a:solidFill>
                <a:schemeClr val="bg1"/>
              </a:solidFill>
            </a:endParaRPr>
          </a:p>
        </p:txBody>
      </p:sp>
      <p:sp>
        <p:nvSpPr>
          <p:cNvPr id="13" name="Téglalap 12"/>
          <p:cNvSpPr/>
          <p:nvPr/>
        </p:nvSpPr>
        <p:spPr>
          <a:xfrm>
            <a:off x="8488906" y="1795650"/>
            <a:ext cx="3266364" cy="923330"/>
          </a:xfrm>
          <a:prstGeom prst="rect">
            <a:avLst/>
          </a:prstGeom>
          <a:solidFill>
            <a:schemeClr val="bg1"/>
          </a:solidFill>
        </p:spPr>
        <p:txBody>
          <a:bodyPr wrap="square">
            <a:spAutoFit/>
          </a:bodyPr>
          <a:lstStyle/>
          <a:p>
            <a:r>
              <a:rPr lang="hu-HU" b="1" dirty="0" smtClean="0"/>
              <a:t>Import </a:t>
            </a:r>
            <a:r>
              <a:rPr lang="hu-HU" b="1" dirty="0" err="1" smtClean="0"/>
              <a:t>products</a:t>
            </a:r>
            <a:r>
              <a:rPr lang="hu-HU" b="1" dirty="0" smtClean="0"/>
              <a:t> </a:t>
            </a:r>
            <a:r>
              <a:rPr lang="hu-HU" dirty="0" smtClean="0"/>
              <a:t>- </a:t>
            </a:r>
            <a:r>
              <a:rPr lang="en-GB" dirty="0" smtClean="0"/>
              <a:t>used car tyre </a:t>
            </a:r>
            <a:r>
              <a:rPr lang="en-GB" dirty="0" err="1" smtClean="0"/>
              <a:t>depo</a:t>
            </a:r>
            <a:r>
              <a:rPr lang="en-GB" dirty="0" smtClean="0"/>
              <a:t> and ret-reading company somewhere in Romania</a:t>
            </a:r>
            <a:endParaRPr lang="en-GB" dirty="0"/>
          </a:p>
        </p:txBody>
      </p:sp>
      <p:pic>
        <p:nvPicPr>
          <p:cNvPr id="14" name="Kép 13"/>
          <p:cNvPicPr/>
          <p:nvPr/>
        </p:nvPicPr>
        <p:blipFill>
          <a:blip r:embed="rId4" cstate="print"/>
          <a:srcRect/>
          <a:stretch>
            <a:fillRect/>
          </a:stretch>
        </p:blipFill>
        <p:spPr bwMode="auto">
          <a:xfrm>
            <a:off x="7556500" y="2741631"/>
            <a:ext cx="4635500" cy="3094355"/>
          </a:xfrm>
          <a:prstGeom prst="rect">
            <a:avLst/>
          </a:prstGeom>
          <a:noFill/>
          <a:ln w="9525">
            <a:noFill/>
            <a:miter lim="800000"/>
            <a:headEnd/>
            <a:tailEnd/>
          </a:ln>
        </p:spPr>
      </p:pic>
      <p:sp>
        <p:nvSpPr>
          <p:cNvPr id="15" name="Szövegdoboz 14"/>
          <p:cNvSpPr txBox="1"/>
          <p:nvPr/>
        </p:nvSpPr>
        <p:spPr>
          <a:xfrm>
            <a:off x="341195" y="4272677"/>
            <a:ext cx="6714698" cy="2585323"/>
          </a:xfrm>
          <a:prstGeom prst="rect">
            <a:avLst/>
          </a:prstGeom>
          <a:solidFill>
            <a:srgbClr val="FF0000"/>
          </a:solidFill>
        </p:spPr>
        <p:txBody>
          <a:bodyPr wrap="square" rtlCol="0">
            <a:spAutoFit/>
          </a:bodyPr>
          <a:lstStyle/>
          <a:p>
            <a:pPr algn="just"/>
            <a:r>
              <a:rPr lang="en-US" b="1" dirty="0" smtClean="0">
                <a:solidFill>
                  <a:schemeClr val="bg1"/>
                </a:solidFill>
              </a:rPr>
              <a:t>The used products which would not be sold in western countries are better to be exported to regions where they meet the demand standards. The problem takes place at the cases when the results of overconsumption end up in second hand stores of other nations without any usage. </a:t>
            </a:r>
            <a:r>
              <a:rPr lang="en-US" sz="2400" b="1" dirty="0" smtClean="0">
                <a:solidFill>
                  <a:schemeClr val="bg1"/>
                </a:solidFill>
              </a:rPr>
              <a:t>Therefore we suggest to extend national boundaries to reach higher levels of circularity on EU level</a:t>
            </a:r>
            <a:r>
              <a:rPr lang="en-US" b="1" dirty="0" smtClean="0">
                <a:solidFill>
                  <a:schemeClr val="bg1"/>
                </a:solidFill>
              </a:rPr>
              <a:t>, but the appropriate legislation is required to avoid linear processes.</a:t>
            </a:r>
            <a:endParaRPr lang="en-US"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0000">
              <a:schemeClr val="accent1">
                <a:tint val="66000"/>
                <a:satMod val="160000"/>
                <a:alpha val="16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Szövegdoboz 5"/>
          <p:cNvSpPr txBox="1"/>
          <p:nvPr/>
        </p:nvSpPr>
        <p:spPr>
          <a:xfrm>
            <a:off x="1169894" y="564776"/>
            <a:ext cx="9614647" cy="769441"/>
          </a:xfrm>
          <a:prstGeom prst="rect">
            <a:avLst/>
          </a:prstGeom>
          <a:noFill/>
        </p:spPr>
        <p:txBody>
          <a:bodyPr wrap="square" rtlCol="0">
            <a:spAutoFit/>
          </a:bodyPr>
          <a:lstStyle/>
          <a:p>
            <a:r>
              <a:rPr lang="hu-HU" sz="4400" dirty="0" smtClean="0">
                <a:latin typeface="+mj-lt"/>
              </a:rPr>
              <a:t>SOLAR POWER SYSTEMS „ZERO WASTE” PLANNING</a:t>
            </a:r>
            <a:endParaRPr lang="en-GB" sz="4400" dirty="0">
              <a:latin typeface="+mj-lt"/>
            </a:endParaRPr>
          </a:p>
        </p:txBody>
      </p:sp>
      <p:pic>
        <p:nvPicPr>
          <p:cNvPr id="1026" name="Picture 2" descr="Recycling"/>
          <p:cNvPicPr>
            <a:picLocks noChangeAspect="1" noChangeArrowheads="1"/>
          </p:cNvPicPr>
          <p:nvPr/>
        </p:nvPicPr>
        <p:blipFill>
          <a:blip r:embed="rId2"/>
          <a:srcRect/>
          <a:stretch>
            <a:fillRect/>
          </a:stretch>
        </p:blipFill>
        <p:spPr bwMode="auto">
          <a:xfrm>
            <a:off x="0" y="1970689"/>
            <a:ext cx="12101462" cy="2767889"/>
          </a:xfrm>
          <a:prstGeom prst="rect">
            <a:avLst/>
          </a:prstGeom>
          <a:noFill/>
        </p:spPr>
      </p:pic>
      <p:sp>
        <p:nvSpPr>
          <p:cNvPr id="10" name="Szövegdoboz 9"/>
          <p:cNvSpPr txBox="1"/>
          <p:nvPr/>
        </p:nvSpPr>
        <p:spPr>
          <a:xfrm>
            <a:off x="4044522" y="5391400"/>
            <a:ext cx="3452648" cy="1261884"/>
          </a:xfrm>
          <a:prstGeom prst="rect">
            <a:avLst/>
          </a:prstGeom>
          <a:solidFill>
            <a:srgbClr val="FF0000"/>
          </a:solidFill>
        </p:spPr>
        <p:txBody>
          <a:bodyPr wrap="square" rtlCol="0">
            <a:spAutoFit/>
          </a:bodyPr>
          <a:lstStyle/>
          <a:p>
            <a:pPr algn="ctr"/>
            <a:r>
              <a:rPr lang="hu-HU" sz="2400" dirty="0" smtClean="0">
                <a:solidFill>
                  <a:schemeClr val="bg1"/>
                </a:solidFill>
              </a:rPr>
              <a:t>COST OF NEW SOLAR PANEL REDUCEABLE WITH </a:t>
            </a:r>
            <a:r>
              <a:rPr lang="hu-HU" sz="2800" b="1" dirty="0" smtClean="0">
                <a:solidFill>
                  <a:schemeClr val="bg1"/>
                </a:solidFill>
              </a:rPr>
              <a:t>30% IF WE REUSING</a:t>
            </a:r>
            <a:endParaRPr lang="en-GB" sz="24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éptalálat a következ&amp;odblac;re: „geothermal energy closed system”"/>
          <p:cNvPicPr>
            <a:picLocks noChangeAspect="1" noChangeArrowheads="1"/>
          </p:cNvPicPr>
          <p:nvPr/>
        </p:nvPicPr>
        <p:blipFill>
          <a:blip r:embed="rId2"/>
          <a:srcRect/>
          <a:stretch>
            <a:fillRect/>
          </a:stretch>
        </p:blipFill>
        <p:spPr bwMode="auto">
          <a:xfrm>
            <a:off x="6553208" y="490594"/>
            <a:ext cx="5457358" cy="4504487"/>
          </a:xfrm>
          <a:prstGeom prst="rect">
            <a:avLst/>
          </a:prstGeom>
          <a:noFill/>
        </p:spPr>
      </p:pic>
      <p:sp>
        <p:nvSpPr>
          <p:cNvPr id="2" name="Cím 1"/>
          <p:cNvSpPr>
            <a:spLocks noGrp="1"/>
          </p:cNvSpPr>
          <p:nvPr>
            <p:ph type="title"/>
          </p:nvPr>
        </p:nvSpPr>
        <p:spPr>
          <a:xfrm>
            <a:off x="846707" y="557920"/>
            <a:ext cx="9720072" cy="1499616"/>
          </a:xfrm>
        </p:spPr>
        <p:txBody>
          <a:bodyPr/>
          <a:lstStyle/>
          <a:p>
            <a:r>
              <a:rPr lang="hu-HU" dirty="0" err="1" smtClean="0"/>
              <a:t>Closed</a:t>
            </a:r>
            <a:r>
              <a:rPr lang="hu-HU" dirty="0" smtClean="0"/>
              <a:t> GEOTHERMAL SYSTEMS</a:t>
            </a:r>
            <a:endParaRPr lang="en-GB" dirty="0"/>
          </a:p>
        </p:txBody>
      </p:sp>
      <p:pic>
        <p:nvPicPr>
          <p:cNvPr id="2050" name="Picture 2" descr="Képtalálat a következ&amp;odblac;re: „closed loop geothermal system”"/>
          <p:cNvPicPr>
            <a:picLocks noChangeAspect="1" noChangeArrowheads="1"/>
          </p:cNvPicPr>
          <p:nvPr/>
        </p:nvPicPr>
        <p:blipFill>
          <a:blip r:embed="rId3"/>
          <a:srcRect/>
          <a:stretch>
            <a:fillRect/>
          </a:stretch>
        </p:blipFill>
        <p:spPr bwMode="auto">
          <a:xfrm>
            <a:off x="8065826" y="4925935"/>
            <a:ext cx="2737561" cy="1932065"/>
          </a:xfrm>
          <a:prstGeom prst="rect">
            <a:avLst/>
          </a:prstGeom>
          <a:noFill/>
        </p:spPr>
      </p:pic>
      <p:pic>
        <p:nvPicPr>
          <p:cNvPr id="2052" name="Picture 4" descr="Képtalálat a következ&amp;odblac;re: „closed loop geothermal system”"/>
          <p:cNvPicPr>
            <a:picLocks noChangeAspect="1" noChangeArrowheads="1"/>
          </p:cNvPicPr>
          <p:nvPr/>
        </p:nvPicPr>
        <p:blipFill>
          <a:blip r:embed="rId4"/>
          <a:srcRect/>
          <a:stretch>
            <a:fillRect/>
          </a:stretch>
        </p:blipFill>
        <p:spPr bwMode="auto">
          <a:xfrm>
            <a:off x="251109" y="1889077"/>
            <a:ext cx="6286500" cy="398145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35000">
              <a:schemeClr val="accent1">
                <a:tint val="66000"/>
                <a:satMod val="160000"/>
                <a:alpha val="16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024128" y="317202"/>
            <a:ext cx="9720072" cy="1499616"/>
          </a:xfrm>
        </p:spPr>
        <p:txBody>
          <a:bodyPr/>
          <a:lstStyle/>
          <a:p>
            <a:r>
              <a:rPr lang="hu-HU" dirty="0" err="1" smtClean="0"/>
              <a:t>Circular</a:t>
            </a:r>
            <a:r>
              <a:rPr lang="hu-HU" dirty="0" smtClean="0"/>
              <a:t> </a:t>
            </a:r>
            <a:r>
              <a:rPr lang="hu-HU" dirty="0" err="1" smtClean="0"/>
              <a:t>biogas</a:t>
            </a:r>
            <a:r>
              <a:rPr lang="hu-HU" dirty="0" smtClean="0"/>
              <a:t> </a:t>
            </a:r>
            <a:r>
              <a:rPr lang="hu-HU" dirty="0" err="1" smtClean="0"/>
              <a:t>system</a:t>
            </a:r>
            <a:endParaRPr lang="en-GB" dirty="0"/>
          </a:p>
        </p:txBody>
      </p:sp>
      <p:pic>
        <p:nvPicPr>
          <p:cNvPr id="30722" name="Picture 2"/>
          <p:cNvPicPr>
            <a:picLocks noChangeAspect="1" noChangeArrowheads="1"/>
          </p:cNvPicPr>
          <p:nvPr/>
        </p:nvPicPr>
        <p:blipFill>
          <a:blip r:embed="rId2"/>
          <a:srcRect/>
          <a:stretch>
            <a:fillRect/>
          </a:stretch>
        </p:blipFill>
        <p:spPr bwMode="auto">
          <a:xfrm>
            <a:off x="3741298" y="2234821"/>
            <a:ext cx="8450702" cy="4623179"/>
          </a:xfrm>
          <a:prstGeom prst="rect">
            <a:avLst/>
          </a:prstGeom>
          <a:noFill/>
          <a:ln w="9525">
            <a:noFill/>
            <a:miter lim="800000"/>
            <a:headEnd/>
            <a:tailEnd/>
          </a:ln>
        </p:spPr>
      </p:pic>
      <p:pic>
        <p:nvPicPr>
          <p:cNvPr id="1026" name="Picture 2" descr="Képtalálat a következ&amp;odblac;re: „closed biogas system”"/>
          <p:cNvPicPr>
            <a:picLocks noChangeAspect="1" noChangeArrowheads="1"/>
          </p:cNvPicPr>
          <p:nvPr/>
        </p:nvPicPr>
        <p:blipFill>
          <a:blip r:embed="rId3"/>
          <a:srcRect/>
          <a:stretch>
            <a:fillRect/>
          </a:stretch>
        </p:blipFill>
        <p:spPr bwMode="auto">
          <a:xfrm>
            <a:off x="0" y="1415931"/>
            <a:ext cx="3807504" cy="2773931"/>
          </a:xfrm>
          <a:prstGeom prst="rect">
            <a:avLst/>
          </a:prstGeom>
          <a:noFill/>
        </p:spPr>
      </p:pic>
      <p:sp>
        <p:nvSpPr>
          <p:cNvPr id="5" name="Lefelé nyíl 4"/>
          <p:cNvSpPr/>
          <p:nvPr/>
        </p:nvSpPr>
        <p:spPr>
          <a:xfrm>
            <a:off x="4148920" y="1801505"/>
            <a:ext cx="600501" cy="166502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23000">
              <a:schemeClr val="accent1">
                <a:lumMod val="60000"/>
                <a:lumOff val="40000"/>
                <a:alpha val="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074" name="Picture 2" descr="Képtalálat a következ&amp;odblac;re: „ITALY FLAG”"/>
          <p:cNvPicPr>
            <a:picLocks noChangeAspect="1" noChangeArrowheads="1"/>
          </p:cNvPicPr>
          <p:nvPr/>
        </p:nvPicPr>
        <p:blipFill>
          <a:blip r:embed="rId2"/>
          <a:srcRect/>
          <a:stretch>
            <a:fillRect/>
          </a:stretch>
        </p:blipFill>
        <p:spPr bwMode="auto">
          <a:xfrm>
            <a:off x="4454618" y="4694831"/>
            <a:ext cx="2343433" cy="2163170"/>
          </a:xfrm>
          <a:prstGeom prst="rect">
            <a:avLst/>
          </a:prstGeom>
          <a:noFill/>
        </p:spPr>
      </p:pic>
      <p:pic>
        <p:nvPicPr>
          <p:cNvPr id="11" name="Kép 10"/>
          <p:cNvPicPr/>
          <p:nvPr/>
        </p:nvPicPr>
        <p:blipFill>
          <a:blip r:embed="rId3" cstate="print"/>
          <a:srcRect/>
          <a:stretch>
            <a:fillRect/>
          </a:stretch>
        </p:blipFill>
        <p:spPr bwMode="auto">
          <a:xfrm>
            <a:off x="8611737" y="0"/>
            <a:ext cx="3580263" cy="2429302"/>
          </a:xfrm>
          <a:prstGeom prst="rect">
            <a:avLst/>
          </a:prstGeom>
          <a:noFill/>
          <a:ln w="9525">
            <a:noFill/>
            <a:miter lim="800000"/>
            <a:headEnd/>
            <a:tailEnd/>
          </a:ln>
        </p:spPr>
      </p:pic>
      <p:pic>
        <p:nvPicPr>
          <p:cNvPr id="8" name="Kép 7"/>
          <p:cNvPicPr/>
          <p:nvPr/>
        </p:nvPicPr>
        <p:blipFill>
          <a:blip r:embed="rId4" cstate="print"/>
          <a:srcRect/>
          <a:stretch>
            <a:fillRect/>
          </a:stretch>
        </p:blipFill>
        <p:spPr bwMode="auto">
          <a:xfrm>
            <a:off x="0" y="3261816"/>
            <a:ext cx="4244454" cy="3261814"/>
          </a:xfrm>
          <a:prstGeom prst="rect">
            <a:avLst/>
          </a:prstGeom>
          <a:noFill/>
          <a:ln w="9525">
            <a:noFill/>
            <a:miter lim="800000"/>
            <a:headEnd/>
            <a:tailEnd/>
          </a:ln>
        </p:spPr>
      </p:pic>
      <p:sp>
        <p:nvSpPr>
          <p:cNvPr id="2" name="Cím 1"/>
          <p:cNvSpPr>
            <a:spLocks noGrp="1"/>
          </p:cNvSpPr>
          <p:nvPr>
            <p:ph type="title"/>
          </p:nvPr>
        </p:nvSpPr>
        <p:spPr/>
        <p:txBody>
          <a:bodyPr/>
          <a:lstStyle/>
          <a:p>
            <a:r>
              <a:rPr lang="hu-HU" dirty="0" err="1" smtClean="0"/>
              <a:t>Rescoop</a:t>
            </a:r>
            <a:r>
              <a:rPr lang="hu-HU" dirty="0" smtClean="0"/>
              <a:t> and </a:t>
            </a:r>
            <a:r>
              <a:rPr lang="hu-HU" dirty="0" err="1" smtClean="0"/>
              <a:t>smart</a:t>
            </a:r>
            <a:r>
              <a:rPr lang="hu-HU" dirty="0" smtClean="0"/>
              <a:t> </a:t>
            </a:r>
            <a:r>
              <a:rPr lang="hu-HU" dirty="0" err="1" smtClean="0"/>
              <a:t>systems</a:t>
            </a:r>
            <a:endParaRPr lang="en-GB" dirty="0"/>
          </a:p>
        </p:txBody>
      </p:sp>
      <p:sp>
        <p:nvSpPr>
          <p:cNvPr id="7" name="Szövegdoboz 6"/>
          <p:cNvSpPr txBox="1"/>
          <p:nvPr/>
        </p:nvSpPr>
        <p:spPr>
          <a:xfrm>
            <a:off x="791570" y="1733266"/>
            <a:ext cx="8243248" cy="2246769"/>
          </a:xfrm>
          <a:prstGeom prst="rect">
            <a:avLst/>
          </a:prstGeom>
          <a:solidFill>
            <a:schemeClr val="accent5">
              <a:lumMod val="75000"/>
            </a:schemeClr>
          </a:solidFill>
        </p:spPr>
        <p:txBody>
          <a:bodyPr wrap="square" rtlCol="0">
            <a:spAutoFit/>
          </a:bodyPr>
          <a:lstStyle/>
          <a:p>
            <a:pPr algn="just"/>
            <a:r>
              <a:rPr lang="en-US" sz="2800" dirty="0" smtClean="0">
                <a:solidFill>
                  <a:schemeClr val="bg1"/>
                </a:solidFill>
              </a:rPr>
              <a:t>„What we need in the first place is not technology, we need </a:t>
            </a:r>
            <a:r>
              <a:rPr lang="en-US" sz="2800" b="1" dirty="0" smtClean="0">
                <a:solidFill>
                  <a:srgbClr val="FFFF00"/>
                </a:solidFill>
              </a:rPr>
              <a:t>NEW BUSINESS MODELS </a:t>
            </a:r>
            <a:r>
              <a:rPr lang="en-US" sz="2800" dirty="0" smtClean="0">
                <a:solidFill>
                  <a:schemeClr val="bg1"/>
                </a:solidFill>
              </a:rPr>
              <a:t>that operate like ecosystems. If we cannot design business models that offer what is good for you &amp; Nature cheaper than junk: forget sustainability!”</a:t>
            </a:r>
            <a:endParaRPr lang="en-GB" sz="2800" dirty="0">
              <a:solidFill>
                <a:schemeClr val="bg1"/>
              </a:solidFill>
            </a:endParaRPr>
          </a:p>
        </p:txBody>
      </p:sp>
      <p:sp>
        <p:nvSpPr>
          <p:cNvPr id="9" name="Szövegdoboz 8"/>
          <p:cNvSpPr txBox="1"/>
          <p:nvPr/>
        </p:nvSpPr>
        <p:spPr>
          <a:xfrm>
            <a:off x="0" y="6488668"/>
            <a:ext cx="5800298" cy="369332"/>
          </a:xfrm>
          <a:prstGeom prst="rect">
            <a:avLst/>
          </a:prstGeom>
          <a:noFill/>
        </p:spPr>
        <p:txBody>
          <a:bodyPr wrap="square" rtlCol="0">
            <a:spAutoFit/>
          </a:bodyPr>
          <a:lstStyle/>
          <a:p>
            <a:r>
              <a:rPr lang="en-GB" b="1" dirty="0" smtClean="0">
                <a:solidFill>
                  <a:srgbClr val="FF0000"/>
                </a:solidFill>
              </a:rPr>
              <a:t>Renewable Energy Source Cooperative (RESCOOP)</a:t>
            </a:r>
            <a:endParaRPr lang="en-GB" b="1" dirty="0">
              <a:solidFill>
                <a:srgbClr val="FF0000"/>
              </a:solidFill>
            </a:endParaRPr>
          </a:p>
        </p:txBody>
      </p:sp>
      <p:sp>
        <p:nvSpPr>
          <p:cNvPr id="10" name="Téglalap 9"/>
          <p:cNvSpPr/>
          <p:nvPr/>
        </p:nvSpPr>
        <p:spPr>
          <a:xfrm>
            <a:off x="4453718" y="3774574"/>
            <a:ext cx="7283355" cy="954107"/>
          </a:xfrm>
          <a:prstGeom prst="rect">
            <a:avLst/>
          </a:prstGeom>
          <a:solidFill>
            <a:schemeClr val="bg1"/>
          </a:solidFill>
        </p:spPr>
        <p:txBody>
          <a:bodyPr wrap="square">
            <a:spAutoFit/>
          </a:bodyPr>
          <a:lstStyle/>
          <a:p>
            <a:pPr algn="just"/>
            <a:r>
              <a:rPr lang="en-GB" sz="2800" b="1" dirty="0" smtClean="0">
                <a:solidFill>
                  <a:schemeClr val="accent5">
                    <a:lumMod val="75000"/>
                  </a:schemeClr>
                </a:solidFill>
                <a:effectLst>
                  <a:outerShdw blurRad="38100" dist="38100" dir="2700000" algn="tl">
                    <a:srgbClr val="000000">
                      <a:alpha val="43137"/>
                    </a:srgbClr>
                  </a:outerShdw>
                </a:effectLst>
              </a:rPr>
              <a:t>Italy</a:t>
            </a:r>
            <a:r>
              <a:rPr lang="en-GB" sz="2800" b="1" dirty="0" smtClean="0"/>
              <a:t> was the PIONEER OF USING SMART measurement systems at the end of the 1990's</a:t>
            </a:r>
            <a:r>
              <a:rPr lang="hu-HU" sz="2800" b="1" dirty="0" smtClean="0"/>
              <a:t>!</a:t>
            </a:r>
            <a:r>
              <a:rPr lang="en-GB" sz="2800" b="1" dirty="0" smtClean="0"/>
              <a:t> </a:t>
            </a:r>
            <a:endParaRPr lang="en-GB" sz="2800" b="1" dirty="0"/>
          </a:p>
        </p:txBody>
      </p:sp>
      <p:pic>
        <p:nvPicPr>
          <p:cNvPr id="12" name="Kép 11"/>
          <p:cNvPicPr/>
          <p:nvPr/>
        </p:nvPicPr>
        <p:blipFill>
          <a:blip r:embed="rId5" cstate="print"/>
          <a:srcRect/>
          <a:stretch>
            <a:fillRect/>
          </a:stretch>
        </p:blipFill>
        <p:spPr bwMode="auto">
          <a:xfrm>
            <a:off x="6701051" y="4671099"/>
            <a:ext cx="1746874" cy="2186901"/>
          </a:xfrm>
          <a:prstGeom prst="rect">
            <a:avLst/>
          </a:prstGeom>
          <a:noFill/>
          <a:ln w="9525">
            <a:noFill/>
            <a:miter lim="800000"/>
            <a:headEnd/>
            <a:tailEnd/>
          </a:ln>
        </p:spPr>
      </p:pic>
      <p:sp>
        <p:nvSpPr>
          <p:cNvPr id="13" name="Téglalap 12"/>
          <p:cNvSpPr/>
          <p:nvPr/>
        </p:nvSpPr>
        <p:spPr>
          <a:xfrm>
            <a:off x="8488908" y="5250554"/>
            <a:ext cx="3066541" cy="646331"/>
          </a:xfrm>
          <a:prstGeom prst="rect">
            <a:avLst/>
          </a:prstGeom>
        </p:spPr>
        <p:txBody>
          <a:bodyPr wrap="square">
            <a:spAutoFit/>
          </a:bodyPr>
          <a:lstStyle/>
          <a:p>
            <a:r>
              <a:rPr lang="en-GB" dirty="0" smtClean="0"/>
              <a:t>Smart metering from the past century (</a:t>
            </a:r>
            <a:r>
              <a:rPr lang="hu-HU" dirty="0" err="1" smtClean="0"/>
              <a:t>time-of-use</a:t>
            </a:r>
            <a:r>
              <a:rPr lang="hu-HU" dirty="0" smtClean="0"/>
              <a:t> </a:t>
            </a:r>
            <a:r>
              <a:rPr lang="hu-HU" dirty="0" err="1" smtClean="0"/>
              <a:t>metering</a:t>
            </a:r>
            <a:r>
              <a:rPr lang="en-GB" dirty="0" smtClean="0"/>
              <a:t>)</a:t>
            </a: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10481" y="626159"/>
            <a:ext cx="9720072" cy="1499616"/>
          </a:xfrm>
        </p:spPr>
        <p:txBody>
          <a:bodyPr/>
          <a:lstStyle/>
          <a:p>
            <a:pPr algn="ctr"/>
            <a:r>
              <a:rPr lang="hu-HU" b="1" dirty="0" smtClean="0"/>
              <a:t>THANK YOU FOR YOUR ATTENTION!</a:t>
            </a:r>
            <a:endParaRPr lang="en-GB" dirty="0"/>
          </a:p>
        </p:txBody>
      </p:sp>
      <p:sp>
        <p:nvSpPr>
          <p:cNvPr id="5" name="Szövegdoboz 4"/>
          <p:cNvSpPr txBox="1"/>
          <p:nvPr/>
        </p:nvSpPr>
        <p:spPr>
          <a:xfrm>
            <a:off x="423081" y="6488668"/>
            <a:ext cx="3794077" cy="369332"/>
          </a:xfrm>
          <a:prstGeom prst="rect">
            <a:avLst/>
          </a:prstGeom>
          <a:noFill/>
        </p:spPr>
        <p:txBody>
          <a:bodyPr wrap="square" rtlCol="0">
            <a:spAutoFit/>
          </a:bodyPr>
          <a:lstStyle/>
          <a:p>
            <a:r>
              <a:rPr lang="hu-HU" dirty="0" smtClean="0"/>
              <a:t>CSABA@FOGARASSY.HU</a:t>
            </a:r>
            <a:endParaRPr lang="en-GB" dirty="0"/>
          </a:p>
        </p:txBody>
      </p:sp>
      <p:pic>
        <p:nvPicPr>
          <p:cNvPr id="5122" name="Picture 2" descr="Képtalálat a következ&amp;odblac;re: „circular economy”"/>
          <p:cNvPicPr>
            <a:picLocks noChangeAspect="1" noChangeArrowheads="1"/>
          </p:cNvPicPr>
          <p:nvPr/>
        </p:nvPicPr>
        <p:blipFill>
          <a:blip r:embed="rId2"/>
          <a:srcRect/>
          <a:stretch>
            <a:fillRect/>
          </a:stretch>
        </p:blipFill>
        <p:spPr bwMode="auto">
          <a:xfrm>
            <a:off x="1690303" y="1900824"/>
            <a:ext cx="8067847" cy="4540920"/>
          </a:xfrm>
          <a:prstGeom prst="rect">
            <a:avLst/>
          </a:prstGeom>
          <a:noFill/>
        </p:spPr>
      </p:pic>
      <p:sp>
        <p:nvSpPr>
          <p:cNvPr id="7" name="Ellipszis 6"/>
          <p:cNvSpPr/>
          <p:nvPr/>
        </p:nvSpPr>
        <p:spPr>
          <a:xfrm>
            <a:off x="5363570" y="3916907"/>
            <a:ext cx="1255594" cy="5049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Kép 2"/>
          <p:cNvPicPr>
            <a:picLocks noChangeAspect="1"/>
          </p:cNvPicPr>
          <p:nvPr/>
        </p:nvPicPr>
        <p:blipFill>
          <a:blip r:embed="rId3"/>
          <a:stretch>
            <a:fillRect/>
          </a:stretch>
        </p:blipFill>
        <p:spPr>
          <a:xfrm>
            <a:off x="5389625" y="3738250"/>
            <a:ext cx="1203483" cy="86228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acknowledgement</a:t>
            </a:r>
            <a:endParaRPr lang="en-GB" b="1" dirty="0"/>
          </a:p>
        </p:txBody>
      </p:sp>
      <p:sp>
        <p:nvSpPr>
          <p:cNvPr id="3" name="Tartalom helye 2"/>
          <p:cNvSpPr>
            <a:spLocks noGrp="1"/>
          </p:cNvSpPr>
          <p:nvPr>
            <p:ph idx="1"/>
          </p:nvPr>
        </p:nvSpPr>
        <p:spPr/>
        <p:txBody>
          <a:bodyPr>
            <a:normAutofit/>
          </a:bodyPr>
          <a:lstStyle/>
          <a:p>
            <a:pPr algn="just">
              <a:lnSpc>
                <a:spcPct val="150000"/>
              </a:lnSpc>
              <a:spcAft>
                <a:spcPts val="600"/>
              </a:spcAft>
            </a:pPr>
            <a:r>
              <a:rPr lang="en-GB" sz="2000" dirty="0" smtClean="0">
                <a:latin typeface="Century Gothic"/>
                <a:ea typeface="Calibri"/>
                <a:cs typeface="Times New Roman"/>
              </a:rPr>
              <a:t>The </a:t>
            </a:r>
            <a:r>
              <a:rPr lang="hu-HU" sz="2000" dirty="0" err="1" smtClean="0">
                <a:latin typeface="Century Gothic"/>
                <a:ea typeface="Calibri"/>
                <a:cs typeface="Times New Roman"/>
              </a:rPr>
              <a:t>presentation</a:t>
            </a:r>
            <a:r>
              <a:rPr lang="hu-HU" sz="2000" dirty="0" smtClean="0">
                <a:latin typeface="Century Gothic"/>
                <a:ea typeface="Calibri"/>
                <a:cs typeface="Times New Roman"/>
              </a:rPr>
              <a:t> </a:t>
            </a:r>
            <a:r>
              <a:rPr lang="en-GB" sz="2000" dirty="0" smtClean="0">
                <a:latin typeface="Century Gothic"/>
                <a:ea typeface="Calibri"/>
                <a:cs typeface="Times New Roman"/>
              </a:rPr>
              <a:t>was supported by the HU03-0005-C1-2014 project which is part of the EEA Grants 2009-2014 Renewable Energy programme are</a:t>
            </a:r>
            <a:r>
              <a:rPr lang="hu-HU" sz="2000" dirty="0" smtClean="0">
                <a:latin typeface="Century Gothic"/>
                <a:ea typeface="Calibri"/>
                <a:cs typeface="Times New Roman"/>
              </a:rPr>
              <a:t>a</a:t>
            </a:r>
            <a:r>
              <a:rPr lang="en-GB" sz="2000" dirty="0" smtClean="0">
                <a:latin typeface="Century Gothic"/>
                <a:ea typeface="Calibri"/>
                <a:cs typeface="Times New Roman"/>
              </a:rPr>
              <a:t>. </a:t>
            </a:r>
            <a:endParaRPr lang="hu-HU" sz="2000" dirty="0" smtClean="0">
              <a:latin typeface="Century Gothic"/>
              <a:ea typeface="Calibri"/>
              <a:cs typeface="Times New Roman"/>
            </a:endParaRPr>
          </a:p>
          <a:p>
            <a:pPr algn="just">
              <a:lnSpc>
                <a:spcPct val="150000"/>
              </a:lnSpc>
              <a:spcAft>
                <a:spcPts val="600"/>
              </a:spcAft>
            </a:pPr>
            <a:r>
              <a:rPr lang="en-GB" sz="2000" dirty="0" smtClean="0">
                <a:latin typeface="Century Gothic"/>
                <a:ea typeface="Calibri"/>
                <a:cs typeface="Times New Roman"/>
              </a:rPr>
              <a:t>Links: </a:t>
            </a:r>
            <a:r>
              <a:rPr lang="en-GB" sz="2000" u="sng" dirty="0" smtClean="0">
                <a:solidFill>
                  <a:srgbClr val="0000FF"/>
                </a:solidFill>
                <a:latin typeface="Century Gothic"/>
                <a:ea typeface="Calibri"/>
                <a:cs typeface="Times New Roman"/>
                <a:hlinkClick r:id="rId2"/>
              </a:rPr>
              <a:t>www.eeagrants.org</a:t>
            </a:r>
            <a:r>
              <a:rPr lang="en-GB" sz="2000" dirty="0" smtClean="0">
                <a:latin typeface="Century Gothic"/>
                <a:ea typeface="Calibri"/>
                <a:cs typeface="Times New Roman"/>
              </a:rPr>
              <a:t>; </a:t>
            </a:r>
            <a:r>
              <a:rPr lang="en-GB" sz="2000" u="sng" dirty="0" smtClean="0">
                <a:solidFill>
                  <a:srgbClr val="0000FF"/>
                </a:solidFill>
                <a:latin typeface="Century Gothic"/>
                <a:ea typeface="Calibri"/>
                <a:cs typeface="Times New Roman"/>
                <a:hlinkClick r:id="rId3"/>
              </a:rPr>
              <a:t>www.egt-newenergy.szie.hu</a:t>
            </a:r>
            <a:r>
              <a:rPr lang="hu-HU" sz="2000" dirty="0" smtClean="0">
                <a:latin typeface="Century Gothic"/>
                <a:ea typeface="Calibri"/>
                <a:cs typeface="Times New Roman"/>
              </a:rPr>
              <a:t> </a:t>
            </a:r>
          </a:p>
          <a:p>
            <a:pPr algn="just">
              <a:lnSpc>
                <a:spcPct val="150000"/>
              </a:lnSpc>
              <a:spcAft>
                <a:spcPts val="600"/>
              </a:spcAft>
            </a:pPr>
            <a:endParaRPr lang="hu-HU" sz="2400" dirty="0" smtClean="0">
              <a:latin typeface="Century Gothic"/>
              <a:ea typeface="Calibri"/>
              <a:cs typeface="Times New Roman"/>
            </a:endParaRPr>
          </a:p>
        </p:txBody>
      </p:sp>
      <p:pic>
        <p:nvPicPr>
          <p:cNvPr id="4" name="Kép 3" descr="Képtalálat a következ&amp;odblac;re: „eea grant”"/>
          <p:cNvPicPr/>
          <p:nvPr/>
        </p:nvPicPr>
        <p:blipFill>
          <a:blip r:embed="rId4" cstate="print"/>
          <a:srcRect/>
          <a:stretch>
            <a:fillRect/>
          </a:stretch>
        </p:blipFill>
        <p:spPr bwMode="auto">
          <a:xfrm>
            <a:off x="2292824" y="4394579"/>
            <a:ext cx="2265528" cy="1637731"/>
          </a:xfrm>
          <a:prstGeom prst="rect">
            <a:avLst/>
          </a:prstGeom>
          <a:noFill/>
          <a:ln w="9525">
            <a:noFill/>
            <a:miter lim="800000"/>
            <a:headEnd/>
            <a:tailEnd/>
          </a:ln>
        </p:spPr>
      </p:pic>
      <p:pic>
        <p:nvPicPr>
          <p:cNvPr id="5" name="Kép 4"/>
          <p:cNvPicPr/>
          <p:nvPr/>
        </p:nvPicPr>
        <p:blipFill>
          <a:blip r:embed="rId5" cstate="print"/>
          <a:srcRect/>
          <a:stretch>
            <a:fillRect/>
          </a:stretch>
        </p:blipFill>
        <p:spPr bwMode="auto">
          <a:xfrm>
            <a:off x="5363570" y="4176215"/>
            <a:ext cx="1965278" cy="200622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schemeClr>
            </a:gs>
            <a:gs pos="43000">
              <a:schemeClr val="accent1">
                <a:lumMod val="45000"/>
                <a:lumOff val="55000"/>
              </a:schemeClr>
            </a:gs>
            <a:gs pos="71000">
              <a:schemeClr val="accent1">
                <a:lumMod val="45000"/>
                <a:lumOff val="55000"/>
              </a:schemeClr>
            </a:gs>
            <a:gs pos="8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482" name="Picture 2" descr="http://www.eea.europa.eu/data-and-maps/figures/eea33-coverage/eea33/image_large"/>
          <p:cNvPicPr>
            <a:picLocks noChangeAspect="1" noChangeArrowheads="1"/>
          </p:cNvPicPr>
          <p:nvPr/>
        </p:nvPicPr>
        <p:blipFill>
          <a:blip r:embed="rId2"/>
          <a:srcRect/>
          <a:stretch>
            <a:fillRect/>
          </a:stretch>
        </p:blipFill>
        <p:spPr bwMode="auto">
          <a:xfrm>
            <a:off x="7820167" y="1"/>
            <a:ext cx="4371832" cy="3091022"/>
          </a:xfrm>
          <a:prstGeom prst="rect">
            <a:avLst/>
          </a:prstGeom>
          <a:noFill/>
        </p:spPr>
      </p:pic>
      <p:sp>
        <p:nvSpPr>
          <p:cNvPr id="2" name="Cím 1"/>
          <p:cNvSpPr>
            <a:spLocks noGrp="1"/>
          </p:cNvSpPr>
          <p:nvPr>
            <p:ph type="title"/>
          </p:nvPr>
        </p:nvSpPr>
        <p:spPr/>
        <p:txBody>
          <a:bodyPr/>
          <a:lstStyle/>
          <a:p>
            <a:r>
              <a:rPr lang="hu-HU" dirty="0" smtClean="0"/>
              <a:t>ACTIONS AT EU LEVEL</a:t>
            </a:r>
            <a:endParaRPr lang="hu-HU" dirty="0"/>
          </a:p>
        </p:txBody>
      </p:sp>
      <p:sp>
        <p:nvSpPr>
          <p:cNvPr id="3" name="Tartalom helye 2"/>
          <p:cNvSpPr>
            <a:spLocks noGrp="1"/>
          </p:cNvSpPr>
          <p:nvPr>
            <p:ph idx="1"/>
          </p:nvPr>
        </p:nvSpPr>
        <p:spPr>
          <a:xfrm>
            <a:off x="573752" y="1794680"/>
            <a:ext cx="9720073" cy="3664424"/>
          </a:xfrm>
        </p:spPr>
        <p:txBody>
          <a:bodyPr>
            <a:normAutofit fontScale="92500" lnSpcReduction="20000"/>
          </a:bodyPr>
          <a:lstStyle/>
          <a:p>
            <a:pPr algn="just"/>
            <a:r>
              <a:rPr lang="en-US" sz="2800" dirty="0" smtClean="0"/>
              <a:t>The </a:t>
            </a:r>
            <a:r>
              <a:rPr lang="en-US" sz="2800" dirty="0"/>
              <a:t>action plan focusses on action at EU level </a:t>
            </a:r>
            <a:r>
              <a:rPr lang="en-US" sz="3900" b="1" dirty="0"/>
              <a:t>with high added value</a:t>
            </a:r>
            <a:r>
              <a:rPr lang="en-US" sz="2800" dirty="0"/>
              <a:t>. Making the circular economy a reality will however </a:t>
            </a:r>
            <a:r>
              <a:rPr lang="en-US" sz="3000" b="1" dirty="0"/>
              <a:t>require long-term involvement </a:t>
            </a:r>
            <a:r>
              <a:rPr lang="en-US" sz="2800" dirty="0"/>
              <a:t>at all levels, </a:t>
            </a:r>
            <a:r>
              <a:rPr lang="en-US" sz="2800" b="1" dirty="0"/>
              <a:t>from Member States</a:t>
            </a:r>
            <a:r>
              <a:rPr lang="en-US" sz="2800" dirty="0"/>
              <a:t>, regions and cities, to businesses and citizens. </a:t>
            </a:r>
            <a:endParaRPr lang="hu-HU" sz="2800" dirty="0" smtClean="0"/>
          </a:p>
          <a:p>
            <a:pPr algn="just"/>
            <a:r>
              <a:rPr lang="en-US" sz="2800" b="1" dirty="0" smtClean="0">
                <a:solidFill>
                  <a:srgbClr val="FF0000"/>
                </a:solidFill>
              </a:rPr>
              <a:t>Member </a:t>
            </a:r>
            <a:r>
              <a:rPr lang="en-US" sz="2800" b="1" dirty="0">
                <a:solidFill>
                  <a:srgbClr val="FF0000"/>
                </a:solidFill>
              </a:rPr>
              <a:t>States are invited to play their </a:t>
            </a:r>
            <a:r>
              <a:rPr lang="en-US" sz="2800" b="1" dirty="0" smtClean="0">
                <a:solidFill>
                  <a:srgbClr val="FF0000"/>
                </a:solidFill>
                <a:effectLst>
                  <a:outerShdw blurRad="38100" dist="38100" dir="2700000" algn="tl">
                    <a:srgbClr val="000000">
                      <a:alpha val="43137"/>
                    </a:srgbClr>
                  </a:outerShdw>
                </a:effectLst>
              </a:rPr>
              <a:t>FULL PART IN EU ACTION</a:t>
            </a:r>
            <a:r>
              <a:rPr lang="en-US" sz="2800" b="1" dirty="0" smtClean="0">
                <a:solidFill>
                  <a:srgbClr val="FF0000"/>
                </a:solidFill>
              </a:rPr>
              <a:t>, </a:t>
            </a:r>
            <a:r>
              <a:rPr lang="en-US" sz="2800" b="1" dirty="0">
                <a:solidFill>
                  <a:srgbClr val="FF0000"/>
                </a:solidFill>
              </a:rPr>
              <a:t>integrating and complementing it with </a:t>
            </a:r>
            <a:r>
              <a:rPr lang="en-US" sz="2800" b="1" dirty="0" smtClean="0">
                <a:solidFill>
                  <a:srgbClr val="FF0000"/>
                </a:solidFill>
              </a:rPr>
              <a:t>national </a:t>
            </a:r>
            <a:r>
              <a:rPr lang="en-US" sz="2800" b="1" dirty="0">
                <a:solidFill>
                  <a:srgbClr val="FF0000"/>
                </a:solidFill>
              </a:rPr>
              <a:t>action. </a:t>
            </a:r>
            <a:endParaRPr lang="hu-HU" sz="2800" b="1" dirty="0" smtClean="0">
              <a:solidFill>
                <a:srgbClr val="FF0000"/>
              </a:solidFill>
            </a:endParaRPr>
          </a:p>
          <a:p>
            <a:pPr algn="just"/>
            <a:r>
              <a:rPr lang="en-US" sz="2800" dirty="0"/>
              <a:t>A circular economy starts at the very beginning of a product's life. Both the </a:t>
            </a:r>
            <a:r>
              <a:rPr lang="en-US" sz="4300" b="1" dirty="0">
                <a:effectLst>
                  <a:outerShdw blurRad="38100" dist="38100" dir="2700000" algn="tl">
                    <a:srgbClr val="000000">
                      <a:alpha val="43137"/>
                    </a:srgbClr>
                  </a:outerShdw>
                </a:effectLst>
              </a:rPr>
              <a:t>design</a:t>
            </a:r>
            <a:r>
              <a:rPr lang="en-US" sz="2800" dirty="0"/>
              <a:t> phase and </a:t>
            </a:r>
            <a:r>
              <a:rPr lang="en-US" sz="3000" b="1" dirty="0" smtClean="0">
                <a:solidFill>
                  <a:srgbClr val="0070C0"/>
                </a:solidFill>
                <a:effectLst>
                  <a:outerShdw blurRad="38100" dist="38100" dir="2700000" algn="tl">
                    <a:srgbClr val="000000">
                      <a:alpha val="43137"/>
                    </a:srgbClr>
                  </a:outerShdw>
                </a:effectLst>
              </a:rPr>
              <a:t>PRODUCTION PROCESSES </a:t>
            </a:r>
            <a:r>
              <a:rPr lang="en-US" sz="2800" dirty="0" smtClean="0"/>
              <a:t>have </a:t>
            </a:r>
            <a:r>
              <a:rPr lang="en-US" sz="2800" dirty="0"/>
              <a:t>an impact on sourcing, resource use and waste generation throughout a product's life. </a:t>
            </a:r>
            <a:endParaRPr lang="hu-HU" sz="2800" dirty="0" smtClean="0"/>
          </a:p>
        </p:txBody>
      </p:sp>
      <p:sp>
        <p:nvSpPr>
          <p:cNvPr id="6" name="Jobbra nyíl 5"/>
          <p:cNvSpPr/>
          <p:nvPr/>
        </p:nvSpPr>
        <p:spPr>
          <a:xfrm>
            <a:off x="641444" y="4954137"/>
            <a:ext cx="11550555" cy="1903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smtClean="0"/>
              <a:t>ON The </a:t>
            </a:r>
            <a:r>
              <a:rPr lang="hu-HU" sz="2400" b="1" dirty="0" smtClean="0"/>
              <a:t>NEXT AREA</a:t>
            </a:r>
            <a:r>
              <a:rPr lang="hu-HU" b="1" dirty="0" smtClean="0"/>
              <a:t>: </a:t>
            </a:r>
            <a:r>
              <a:rPr lang="hu-HU" sz="3200" b="1" dirty="0" err="1" smtClean="0">
                <a:solidFill>
                  <a:schemeClr val="tx1"/>
                </a:solidFill>
                <a:effectLst>
                  <a:outerShdw blurRad="38100" dist="38100" dir="2700000" algn="tl">
                    <a:srgbClr val="000000">
                      <a:alpha val="43137"/>
                    </a:srgbClr>
                  </a:outerShdw>
                </a:effectLst>
              </a:rPr>
              <a:t>consumption</a:t>
            </a:r>
            <a:r>
              <a:rPr lang="hu-HU" sz="3200" dirty="0" smtClean="0">
                <a:solidFill>
                  <a:schemeClr val="tx1"/>
                </a:solidFill>
                <a:effectLst>
                  <a:outerShdw blurRad="38100" dist="38100" dir="2700000" algn="tl">
                    <a:srgbClr val="000000">
                      <a:alpha val="43137"/>
                    </a:srgbClr>
                  </a:outerShdw>
                </a:effectLst>
              </a:rPr>
              <a:t>, </a:t>
            </a:r>
            <a:r>
              <a:rPr lang="hu-HU" sz="3200" b="1" dirty="0" err="1" smtClean="0">
                <a:solidFill>
                  <a:schemeClr val="tx1"/>
                </a:solidFill>
                <a:effectLst>
                  <a:outerShdw blurRad="38100" dist="38100" dir="2700000" algn="tl">
                    <a:srgbClr val="000000">
                      <a:alpha val="43137"/>
                    </a:srgbClr>
                  </a:outerShdw>
                </a:effectLst>
              </a:rPr>
              <a:t>waste</a:t>
            </a:r>
            <a:r>
              <a:rPr lang="hu-HU" sz="3200" b="1" dirty="0" smtClean="0">
                <a:solidFill>
                  <a:schemeClr val="tx1"/>
                </a:solidFill>
                <a:effectLst>
                  <a:outerShdw blurRad="38100" dist="38100" dir="2700000" algn="tl">
                    <a:srgbClr val="000000">
                      <a:alpha val="43137"/>
                    </a:srgbClr>
                  </a:outerShdw>
                </a:effectLst>
              </a:rPr>
              <a:t> management</a:t>
            </a:r>
            <a:r>
              <a:rPr lang="hu-HU" sz="3200" dirty="0" smtClean="0">
                <a:solidFill>
                  <a:schemeClr val="tx1"/>
                </a:solidFill>
                <a:effectLst>
                  <a:outerShdw blurRad="38100" dist="38100" dir="2700000" algn="tl">
                    <a:srgbClr val="000000">
                      <a:alpha val="43137"/>
                    </a:srgbClr>
                  </a:outerShdw>
                </a:effectLst>
              </a:rPr>
              <a:t>, </a:t>
            </a:r>
            <a:r>
              <a:rPr lang="hu-HU" sz="3200" b="1" dirty="0" err="1" smtClean="0">
                <a:solidFill>
                  <a:schemeClr val="tx1"/>
                </a:solidFill>
                <a:effectLst>
                  <a:outerShdw blurRad="38100" dist="38100" dir="2700000" algn="tl">
                    <a:srgbClr val="000000">
                      <a:alpha val="43137"/>
                    </a:srgbClr>
                  </a:outerShdw>
                </a:effectLst>
              </a:rPr>
              <a:t>transportation</a:t>
            </a:r>
            <a:r>
              <a:rPr lang="hu-HU" sz="3200" dirty="0" smtClean="0">
                <a:solidFill>
                  <a:schemeClr val="tx1"/>
                </a:solidFill>
                <a:effectLst>
                  <a:outerShdw blurRad="38100" dist="38100" dir="2700000" algn="tl">
                    <a:srgbClr val="000000">
                      <a:alpha val="43137"/>
                    </a:srgbClr>
                  </a:outerShdw>
                </a:effectLst>
              </a:rPr>
              <a:t>, </a:t>
            </a:r>
            <a:r>
              <a:rPr lang="hu-HU" sz="3200" b="1" dirty="0" err="1" smtClean="0">
                <a:solidFill>
                  <a:schemeClr val="tx1"/>
                </a:solidFill>
                <a:effectLst>
                  <a:outerShdw blurRad="38100" dist="38100" dir="2700000" algn="tl">
                    <a:srgbClr val="000000">
                      <a:alpha val="43137"/>
                    </a:srgbClr>
                  </a:outerShdw>
                </a:effectLst>
              </a:rPr>
              <a:t>contsruction</a:t>
            </a:r>
            <a:r>
              <a:rPr lang="hu-HU" sz="3200" dirty="0" smtClean="0">
                <a:solidFill>
                  <a:schemeClr val="tx1"/>
                </a:solidFill>
                <a:effectLst>
                  <a:outerShdw blurRad="38100" dist="38100" dir="2700000" algn="tl">
                    <a:srgbClr val="000000">
                      <a:alpha val="43137"/>
                    </a:srgbClr>
                  </a:outerShdw>
                </a:effectLst>
              </a:rPr>
              <a:t>, </a:t>
            </a:r>
            <a:r>
              <a:rPr lang="hu-HU" sz="3200" b="1" dirty="0" err="1" smtClean="0">
                <a:solidFill>
                  <a:schemeClr val="tx1"/>
                </a:solidFill>
                <a:effectLst>
                  <a:outerShdw blurRad="38100" dist="38100" dir="2700000" algn="tl">
                    <a:srgbClr val="000000">
                      <a:alpha val="43137"/>
                    </a:srgbClr>
                  </a:outerShdw>
                </a:effectLst>
              </a:rPr>
              <a:t>energy</a:t>
            </a:r>
            <a:r>
              <a:rPr lang="hu-HU" sz="3200" b="1" dirty="0" smtClean="0">
                <a:solidFill>
                  <a:schemeClr val="tx1"/>
                </a:solidFill>
                <a:effectLst>
                  <a:outerShdw blurRad="38100" dist="38100" dir="2700000" algn="tl">
                    <a:srgbClr val="000000">
                      <a:alpha val="43137"/>
                    </a:srgbClr>
                  </a:outerShdw>
                </a:effectLst>
              </a:rPr>
              <a:t> </a:t>
            </a:r>
            <a:r>
              <a:rPr lang="hu-HU" sz="3200" b="1" dirty="0" err="1" smtClean="0">
                <a:solidFill>
                  <a:schemeClr val="tx1"/>
                </a:solidFill>
                <a:effectLst>
                  <a:outerShdw blurRad="38100" dist="38100" dir="2700000" algn="tl">
                    <a:srgbClr val="000000">
                      <a:alpha val="43137"/>
                    </a:srgbClr>
                  </a:outerShdw>
                </a:effectLst>
              </a:rPr>
              <a:t>production</a:t>
            </a:r>
            <a:r>
              <a:rPr lang="hu-HU" sz="3200" dirty="0" smtClean="0">
                <a:solidFill>
                  <a:schemeClr val="tx1"/>
                </a:solidFill>
              </a:rPr>
              <a:t>.</a:t>
            </a:r>
            <a:endParaRPr lang="hu-HU" sz="3200" b="1" dirty="0">
              <a:solidFill>
                <a:schemeClr val="tx1"/>
              </a:solidFill>
            </a:endParaRPr>
          </a:p>
        </p:txBody>
      </p:sp>
    </p:spTree>
    <p:extLst>
      <p:ext uri="{BB962C8B-B14F-4D97-AF65-F5344CB8AC3E}">
        <p14:creationId xmlns:p14="http://schemas.microsoft.com/office/powerpoint/2010/main" val="1980575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977633" y="437672"/>
            <a:ext cx="9720072" cy="1499616"/>
          </a:xfrm>
        </p:spPr>
        <p:txBody>
          <a:bodyPr/>
          <a:lstStyle/>
          <a:p>
            <a:r>
              <a:rPr lang="hu-HU" dirty="0" smtClean="0"/>
              <a:t>Part of </a:t>
            </a:r>
            <a:r>
              <a:rPr lang="hu-HU" dirty="0" err="1" smtClean="0"/>
              <a:t>the</a:t>
            </a:r>
            <a:r>
              <a:rPr lang="hu-HU" dirty="0" smtClean="0"/>
              <a:t> </a:t>
            </a:r>
            <a:r>
              <a:rPr lang="hu-HU" dirty="0" err="1" smtClean="0"/>
              <a:t>summer</a:t>
            </a:r>
            <a:r>
              <a:rPr lang="hu-HU" dirty="0" smtClean="0"/>
              <a:t> </a:t>
            </a:r>
            <a:r>
              <a:rPr lang="hu-HU" dirty="0" err="1" smtClean="0"/>
              <a:t>course</a:t>
            </a:r>
            <a:r>
              <a:rPr lang="hu-HU" dirty="0" smtClean="0"/>
              <a:t> of SUSTAINABLE ENERGY IN ICELAND  2017/2018</a:t>
            </a:r>
            <a:endParaRPr lang="hu-HU" dirty="0"/>
          </a:p>
        </p:txBody>
      </p:sp>
      <p:pic>
        <p:nvPicPr>
          <p:cNvPr id="4" name="Kép 3"/>
          <p:cNvPicPr>
            <a:picLocks noChangeAspect="1"/>
          </p:cNvPicPr>
          <p:nvPr/>
        </p:nvPicPr>
        <p:blipFill>
          <a:blip r:embed="rId2"/>
          <a:stretch>
            <a:fillRect/>
          </a:stretch>
        </p:blipFill>
        <p:spPr>
          <a:xfrm>
            <a:off x="1636334" y="1937288"/>
            <a:ext cx="9233094" cy="4920712"/>
          </a:xfrm>
          <a:prstGeom prst="rect">
            <a:avLst/>
          </a:prstGeom>
        </p:spPr>
      </p:pic>
      <p:sp>
        <p:nvSpPr>
          <p:cNvPr id="5" name="Szövegdoboz 4"/>
          <p:cNvSpPr txBox="1"/>
          <p:nvPr/>
        </p:nvSpPr>
        <p:spPr>
          <a:xfrm>
            <a:off x="1687491" y="4257394"/>
            <a:ext cx="2295573" cy="369332"/>
          </a:xfrm>
          <a:prstGeom prst="rect">
            <a:avLst/>
          </a:prstGeom>
          <a:noFill/>
        </p:spPr>
        <p:txBody>
          <a:bodyPr wrap="square" rtlCol="0">
            <a:spAutoFit/>
          </a:bodyPr>
          <a:lstStyle/>
          <a:p>
            <a:r>
              <a:rPr lang="hu-HU" dirty="0" smtClean="0"/>
              <a:t>CIRRCULAR ECONY</a:t>
            </a:r>
            <a:endParaRPr lang="hu-HU" dirty="0"/>
          </a:p>
        </p:txBody>
      </p:sp>
    </p:spTree>
    <p:extLst>
      <p:ext uri="{BB962C8B-B14F-4D97-AF65-F5344CB8AC3E}">
        <p14:creationId xmlns:p14="http://schemas.microsoft.com/office/powerpoint/2010/main" val="4054800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27064" y="239666"/>
            <a:ext cx="9720072" cy="1499616"/>
          </a:xfrm>
        </p:spPr>
        <p:txBody>
          <a:bodyPr/>
          <a:lstStyle/>
          <a:p>
            <a:r>
              <a:rPr lang="hu-HU" dirty="0" smtClean="0"/>
              <a:t>ELEMENTS OF THE CE BUILDING BLOCK</a:t>
            </a:r>
            <a:endParaRPr lang="hu-HU" dirty="0"/>
          </a:p>
        </p:txBody>
      </p:sp>
      <p:pic>
        <p:nvPicPr>
          <p:cNvPr id="4" name="Kép 3"/>
          <p:cNvPicPr>
            <a:picLocks noChangeAspect="1"/>
          </p:cNvPicPr>
          <p:nvPr/>
        </p:nvPicPr>
        <p:blipFill>
          <a:blip r:embed="rId2"/>
          <a:stretch>
            <a:fillRect/>
          </a:stretch>
        </p:blipFill>
        <p:spPr>
          <a:xfrm>
            <a:off x="133698" y="1198930"/>
            <a:ext cx="2907533" cy="4172590"/>
          </a:xfrm>
          <a:prstGeom prst="rect">
            <a:avLst/>
          </a:prstGeom>
          <a:ln>
            <a:solidFill>
              <a:schemeClr val="accent1"/>
            </a:solidFill>
          </a:ln>
        </p:spPr>
      </p:pic>
      <p:pic>
        <p:nvPicPr>
          <p:cNvPr id="5" name="Kép 4"/>
          <p:cNvPicPr>
            <a:picLocks noChangeAspect="1"/>
          </p:cNvPicPr>
          <p:nvPr/>
        </p:nvPicPr>
        <p:blipFill>
          <a:blip r:embed="rId3"/>
          <a:stretch>
            <a:fillRect/>
          </a:stretch>
        </p:blipFill>
        <p:spPr>
          <a:xfrm>
            <a:off x="7537434" y="1198930"/>
            <a:ext cx="4177110" cy="2937385"/>
          </a:xfrm>
          <a:prstGeom prst="rect">
            <a:avLst/>
          </a:prstGeom>
        </p:spPr>
      </p:pic>
      <p:pic>
        <p:nvPicPr>
          <p:cNvPr id="8" name="Kép 7"/>
          <p:cNvPicPr>
            <a:picLocks noChangeAspect="1"/>
          </p:cNvPicPr>
          <p:nvPr/>
        </p:nvPicPr>
        <p:blipFill>
          <a:blip r:embed="rId4"/>
          <a:stretch>
            <a:fillRect/>
          </a:stretch>
        </p:blipFill>
        <p:spPr>
          <a:xfrm>
            <a:off x="3412937" y="1544605"/>
            <a:ext cx="3530304" cy="5128551"/>
          </a:xfrm>
          <a:prstGeom prst="rect">
            <a:avLst/>
          </a:prstGeom>
          <a:ln>
            <a:solidFill>
              <a:schemeClr val="accent1"/>
            </a:solidFill>
          </a:ln>
        </p:spPr>
      </p:pic>
      <p:pic>
        <p:nvPicPr>
          <p:cNvPr id="9" name="Kép 8"/>
          <p:cNvPicPr>
            <a:picLocks noChangeAspect="1"/>
          </p:cNvPicPr>
          <p:nvPr/>
        </p:nvPicPr>
        <p:blipFill>
          <a:blip r:embed="rId5"/>
          <a:stretch>
            <a:fillRect/>
          </a:stretch>
        </p:blipFill>
        <p:spPr>
          <a:xfrm>
            <a:off x="7253207" y="3593877"/>
            <a:ext cx="4617849" cy="3146841"/>
          </a:xfrm>
          <a:prstGeom prst="rect">
            <a:avLst/>
          </a:prstGeom>
        </p:spPr>
      </p:pic>
      <p:pic>
        <p:nvPicPr>
          <p:cNvPr id="10" name="Kép 9"/>
          <p:cNvPicPr>
            <a:picLocks noChangeAspect="1"/>
          </p:cNvPicPr>
          <p:nvPr/>
        </p:nvPicPr>
        <p:blipFill>
          <a:blip r:embed="rId6"/>
          <a:stretch>
            <a:fillRect/>
          </a:stretch>
        </p:blipFill>
        <p:spPr>
          <a:xfrm>
            <a:off x="41843" y="4626591"/>
            <a:ext cx="1545622" cy="2114127"/>
          </a:xfrm>
          <a:prstGeom prst="rect">
            <a:avLst/>
          </a:prstGeom>
        </p:spPr>
      </p:pic>
      <p:pic>
        <p:nvPicPr>
          <p:cNvPr id="11" name="Kép 10"/>
          <p:cNvPicPr>
            <a:picLocks noChangeAspect="1"/>
          </p:cNvPicPr>
          <p:nvPr/>
        </p:nvPicPr>
        <p:blipFill>
          <a:blip r:embed="rId7"/>
          <a:stretch>
            <a:fillRect/>
          </a:stretch>
        </p:blipFill>
        <p:spPr>
          <a:xfrm>
            <a:off x="896329" y="5574398"/>
            <a:ext cx="2265389" cy="1072700"/>
          </a:xfrm>
          <a:prstGeom prst="rect">
            <a:avLst/>
          </a:prstGeom>
        </p:spPr>
      </p:pic>
    </p:spTree>
    <p:extLst>
      <p:ext uri="{BB962C8B-B14F-4D97-AF65-F5344CB8AC3E}">
        <p14:creationId xmlns:p14="http://schemas.microsoft.com/office/powerpoint/2010/main" val="420329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194609" y="244253"/>
            <a:ext cx="9720072" cy="1499616"/>
          </a:xfrm>
        </p:spPr>
        <p:txBody>
          <a:bodyPr/>
          <a:lstStyle/>
          <a:p>
            <a:r>
              <a:rPr lang="hu-HU" dirty="0" smtClean="0"/>
              <a:t>CIRCULAR ECONOMY PHD COURSE </a:t>
            </a:r>
            <a:r>
              <a:rPr lang="hu-HU" dirty="0" err="1" smtClean="0"/>
              <a:t>from</a:t>
            </a:r>
            <a:r>
              <a:rPr lang="hu-HU" dirty="0" smtClean="0"/>
              <a:t> 2016</a:t>
            </a:r>
            <a:endParaRPr lang="hu-HU" dirty="0"/>
          </a:p>
        </p:txBody>
      </p:sp>
      <p:pic>
        <p:nvPicPr>
          <p:cNvPr id="4" name="Kép 3"/>
          <p:cNvPicPr>
            <a:picLocks noChangeAspect="1"/>
          </p:cNvPicPr>
          <p:nvPr/>
        </p:nvPicPr>
        <p:blipFill>
          <a:blip r:embed="rId2"/>
          <a:stretch>
            <a:fillRect/>
          </a:stretch>
        </p:blipFill>
        <p:spPr>
          <a:xfrm>
            <a:off x="313409" y="1743869"/>
            <a:ext cx="4336508" cy="2439286"/>
          </a:xfrm>
          <a:prstGeom prst="rect">
            <a:avLst/>
          </a:prstGeom>
        </p:spPr>
      </p:pic>
      <p:pic>
        <p:nvPicPr>
          <p:cNvPr id="5" name="Kép 4"/>
          <p:cNvPicPr>
            <a:picLocks noChangeAspect="1"/>
          </p:cNvPicPr>
          <p:nvPr/>
        </p:nvPicPr>
        <p:blipFill>
          <a:blip r:embed="rId3"/>
          <a:stretch>
            <a:fillRect/>
          </a:stretch>
        </p:blipFill>
        <p:spPr>
          <a:xfrm>
            <a:off x="313409" y="4139745"/>
            <a:ext cx="3624339" cy="2718255"/>
          </a:xfrm>
          <a:prstGeom prst="rect">
            <a:avLst/>
          </a:prstGeom>
        </p:spPr>
      </p:pic>
      <p:pic>
        <p:nvPicPr>
          <p:cNvPr id="6" name="Kép 5"/>
          <p:cNvPicPr>
            <a:picLocks noChangeAspect="1"/>
          </p:cNvPicPr>
          <p:nvPr/>
        </p:nvPicPr>
        <p:blipFill>
          <a:blip r:embed="rId4"/>
          <a:stretch>
            <a:fillRect/>
          </a:stretch>
        </p:blipFill>
        <p:spPr>
          <a:xfrm>
            <a:off x="4246769" y="1395691"/>
            <a:ext cx="3767274" cy="2119092"/>
          </a:xfrm>
          <a:prstGeom prst="rect">
            <a:avLst/>
          </a:prstGeom>
        </p:spPr>
      </p:pic>
      <p:pic>
        <p:nvPicPr>
          <p:cNvPr id="8" name="Kép 7"/>
          <p:cNvPicPr>
            <a:picLocks noChangeAspect="1"/>
          </p:cNvPicPr>
          <p:nvPr/>
        </p:nvPicPr>
        <p:blipFill>
          <a:blip r:embed="rId5"/>
          <a:stretch>
            <a:fillRect/>
          </a:stretch>
        </p:blipFill>
        <p:spPr>
          <a:xfrm>
            <a:off x="3937748" y="4297657"/>
            <a:ext cx="3413790" cy="2560343"/>
          </a:xfrm>
          <a:prstGeom prst="rect">
            <a:avLst/>
          </a:prstGeom>
        </p:spPr>
      </p:pic>
      <p:pic>
        <p:nvPicPr>
          <p:cNvPr id="9" name="Kép 8"/>
          <p:cNvPicPr>
            <a:picLocks noChangeAspect="1"/>
          </p:cNvPicPr>
          <p:nvPr/>
        </p:nvPicPr>
        <p:blipFill>
          <a:blip r:embed="rId6"/>
          <a:stretch>
            <a:fillRect/>
          </a:stretch>
        </p:blipFill>
        <p:spPr>
          <a:xfrm>
            <a:off x="4810571" y="3396680"/>
            <a:ext cx="3203472" cy="1801953"/>
          </a:xfrm>
          <a:prstGeom prst="rect">
            <a:avLst/>
          </a:prstGeom>
        </p:spPr>
      </p:pic>
      <p:pic>
        <p:nvPicPr>
          <p:cNvPr id="10" name="Kép 9"/>
          <p:cNvPicPr>
            <a:picLocks noChangeAspect="1"/>
          </p:cNvPicPr>
          <p:nvPr/>
        </p:nvPicPr>
        <p:blipFill>
          <a:blip r:embed="rId7"/>
          <a:stretch>
            <a:fillRect/>
          </a:stretch>
        </p:blipFill>
        <p:spPr>
          <a:xfrm>
            <a:off x="7512192" y="4019550"/>
            <a:ext cx="4504963" cy="2534042"/>
          </a:xfrm>
          <a:prstGeom prst="rect">
            <a:avLst/>
          </a:prstGeom>
        </p:spPr>
      </p:pic>
      <p:pic>
        <p:nvPicPr>
          <p:cNvPr id="11" name="Kép 10"/>
          <p:cNvPicPr>
            <a:picLocks noChangeAspect="1"/>
          </p:cNvPicPr>
          <p:nvPr/>
        </p:nvPicPr>
        <p:blipFill>
          <a:blip r:embed="rId8"/>
          <a:stretch>
            <a:fillRect/>
          </a:stretch>
        </p:blipFill>
        <p:spPr>
          <a:xfrm>
            <a:off x="8001697" y="1276714"/>
            <a:ext cx="4190303" cy="2357046"/>
          </a:xfrm>
          <a:prstGeom prst="rect">
            <a:avLst/>
          </a:prstGeom>
        </p:spPr>
      </p:pic>
    </p:spTree>
    <p:extLst>
      <p:ext uri="{BB962C8B-B14F-4D97-AF65-F5344CB8AC3E}">
        <p14:creationId xmlns:p14="http://schemas.microsoft.com/office/powerpoint/2010/main" val="21257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19732" y="95667"/>
            <a:ext cx="9720072" cy="1499616"/>
          </a:xfrm>
        </p:spPr>
        <p:txBody>
          <a:bodyPr/>
          <a:lstStyle/>
          <a:p>
            <a:r>
              <a:rPr lang="hu-HU" dirty="0" err="1" smtClean="0"/>
              <a:t>Supporting</a:t>
            </a:r>
            <a:r>
              <a:rPr lang="hu-HU" dirty="0" smtClean="0"/>
              <a:t> </a:t>
            </a:r>
            <a:r>
              <a:rPr lang="hu-HU" dirty="0" err="1" smtClean="0"/>
              <a:t>materials</a:t>
            </a:r>
            <a:r>
              <a:rPr lang="hu-HU" dirty="0" smtClean="0"/>
              <a:t> (FACEBOOK, </a:t>
            </a:r>
            <a:r>
              <a:rPr lang="hu-HU" dirty="0" err="1" smtClean="0"/>
              <a:t>Journals</a:t>
            </a:r>
            <a:r>
              <a:rPr lang="hu-HU" dirty="0" smtClean="0"/>
              <a:t>)</a:t>
            </a:r>
            <a:endParaRPr lang="hu-HU" dirty="0"/>
          </a:p>
        </p:txBody>
      </p:sp>
      <p:pic>
        <p:nvPicPr>
          <p:cNvPr id="4" name="Kép 3"/>
          <p:cNvPicPr>
            <a:picLocks noChangeAspect="1"/>
          </p:cNvPicPr>
          <p:nvPr/>
        </p:nvPicPr>
        <p:blipFill>
          <a:blip r:embed="rId2"/>
          <a:stretch>
            <a:fillRect/>
          </a:stretch>
        </p:blipFill>
        <p:spPr>
          <a:xfrm>
            <a:off x="6924857" y="1025941"/>
            <a:ext cx="4568959" cy="2563419"/>
          </a:xfrm>
          <a:prstGeom prst="rect">
            <a:avLst/>
          </a:prstGeom>
        </p:spPr>
      </p:pic>
      <p:pic>
        <p:nvPicPr>
          <p:cNvPr id="5" name="Kép 4"/>
          <p:cNvPicPr>
            <a:picLocks noChangeAspect="1"/>
          </p:cNvPicPr>
          <p:nvPr/>
        </p:nvPicPr>
        <p:blipFill>
          <a:blip r:embed="rId3"/>
          <a:stretch>
            <a:fillRect/>
          </a:stretch>
        </p:blipFill>
        <p:spPr>
          <a:xfrm>
            <a:off x="9209336" y="3003228"/>
            <a:ext cx="2660937" cy="3756618"/>
          </a:xfrm>
          <a:prstGeom prst="rect">
            <a:avLst/>
          </a:prstGeom>
        </p:spPr>
      </p:pic>
      <p:sp>
        <p:nvSpPr>
          <p:cNvPr id="6" name="Szövegdoboz 5"/>
          <p:cNvSpPr txBox="1"/>
          <p:nvPr/>
        </p:nvSpPr>
        <p:spPr>
          <a:xfrm>
            <a:off x="5539270" y="4881537"/>
            <a:ext cx="1078173" cy="1200329"/>
          </a:xfrm>
          <a:prstGeom prst="rect">
            <a:avLst/>
          </a:prstGeom>
          <a:solidFill>
            <a:schemeClr val="accent5">
              <a:lumMod val="75000"/>
            </a:schemeClr>
          </a:solidFill>
        </p:spPr>
        <p:txBody>
          <a:bodyPr wrap="square" rtlCol="0">
            <a:spAutoFit/>
          </a:bodyPr>
          <a:lstStyle/>
          <a:p>
            <a:pPr algn="ctr"/>
            <a:r>
              <a:rPr lang="hu-HU" dirty="0" err="1" smtClean="0">
                <a:solidFill>
                  <a:schemeClr val="bg1"/>
                </a:solidFill>
              </a:rPr>
              <a:t>Special</a:t>
            </a:r>
            <a:r>
              <a:rPr lang="hu-HU" dirty="0" smtClean="0">
                <a:solidFill>
                  <a:schemeClr val="bg1"/>
                </a:solidFill>
              </a:rPr>
              <a:t> </a:t>
            </a:r>
            <a:r>
              <a:rPr lang="hu-HU" dirty="0" err="1" smtClean="0">
                <a:solidFill>
                  <a:schemeClr val="bg1"/>
                </a:solidFill>
              </a:rPr>
              <a:t>issue</a:t>
            </a:r>
            <a:r>
              <a:rPr lang="hu-HU" dirty="0" smtClean="0">
                <a:solidFill>
                  <a:schemeClr val="bg1"/>
                </a:solidFill>
              </a:rPr>
              <a:t> of VUA Journal</a:t>
            </a:r>
            <a:endParaRPr lang="hu-HU" dirty="0">
              <a:solidFill>
                <a:schemeClr val="bg1"/>
              </a:solidFill>
            </a:endParaRPr>
          </a:p>
        </p:txBody>
      </p:sp>
      <p:pic>
        <p:nvPicPr>
          <p:cNvPr id="7" name="Kép 6"/>
          <p:cNvPicPr>
            <a:picLocks noChangeAspect="1"/>
          </p:cNvPicPr>
          <p:nvPr/>
        </p:nvPicPr>
        <p:blipFill>
          <a:blip r:embed="rId4"/>
          <a:stretch>
            <a:fillRect/>
          </a:stretch>
        </p:blipFill>
        <p:spPr>
          <a:xfrm>
            <a:off x="6805672" y="3266153"/>
            <a:ext cx="2394716" cy="3493693"/>
          </a:xfrm>
          <a:prstGeom prst="rect">
            <a:avLst/>
          </a:prstGeom>
        </p:spPr>
      </p:pic>
      <p:pic>
        <p:nvPicPr>
          <p:cNvPr id="8" name="Kép 7"/>
          <p:cNvPicPr>
            <a:picLocks noChangeAspect="1"/>
          </p:cNvPicPr>
          <p:nvPr/>
        </p:nvPicPr>
        <p:blipFill>
          <a:blip r:embed="rId5"/>
          <a:stretch>
            <a:fillRect/>
          </a:stretch>
        </p:blipFill>
        <p:spPr>
          <a:xfrm>
            <a:off x="158718" y="1252046"/>
            <a:ext cx="6270497" cy="3341817"/>
          </a:xfrm>
          <a:prstGeom prst="rect">
            <a:avLst/>
          </a:prstGeom>
        </p:spPr>
      </p:pic>
      <p:pic>
        <p:nvPicPr>
          <p:cNvPr id="9" name="Kép 8"/>
          <p:cNvPicPr>
            <a:picLocks noChangeAspect="1"/>
          </p:cNvPicPr>
          <p:nvPr/>
        </p:nvPicPr>
        <p:blipFill>
          <a:blip r:embed="rId6"/>
          <a:stretch>
            <a:fillRect/>
          </a:stretch>
        </p:blipFill>
        <p:spPr>
          <a:xfrm>
            <a:off x="198125" y="4552370"/>
            <a:ext cx="4326223" cy="2305630"/>
          </a:xfrm>
          <a:prstGeom prst="rect">
            <a:avLst/>
          </a:prstGeom>
        </p:spPr>
      </p:pic>
    </p:spTree>
    <p:extLst>
      <p:ext uri="{BB962C8B-B14F-4D97-AF65-F5344CB8AC3E}">
        <p14:creationId xmlns:p14="http://schemas.microsoft.com/office/powerpoint/2010/main" val="413363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0000">
              <a:schemeClr val="accent1">
                <a:tint val="66000"/>
                <a:satMod val="160000"/>
                <a:alpha val="13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666712" y="857232"/>
            <a:ext cx="10972800" cy="1066800"/>
          </a:xfrm>
        </p:spPr>
        <p:txBody>
          <a:bodyPr/>
          <a:lstStyle/>
          <a:p>
            <a:r>
              <a:rPr lang="hu-HU" dirty="0" smtClean="0"/>
              <a:t>CIRCULAR ECONOMY / </a:t>
            </a:r>
            <a:r>
              <a:rPr lang="hu-HU" dirty="0" err="1" smtClean="0"/>
              <a:t>Sustainable</a:t>
            </a:r>
            <a:r>
              <a:rPr lang="hu-HU" dirty="0" smtClean="0"/>
              <a:t> </a:t>
            </a:r>
            <a:r>
              <a:rPr lang="hu-HU" dirty="0" err="1" smtClean="0"/>
              <a:t>development</a:t>
            </a:r>
            <a:endParaRPr lang="hu-HU" dirty="0"/>
          </a:p>
        </p:txBody>
      </p:sp>
      <p:sp>
        <p:nvSpPr>
          <p:cNvPr id="3" name="Tartalom helye 2"/>
          <p:cNvSpPr>
            <a:spLocks noGrp="1"/>
          </p:cNvSpPr>
          <p:nvPr>
            <p:ph idx="1"/>
          </p:nvPr>
        </p:nvSpPr>
        <p:spPr>
          <a:xfrm>
            <a:off x="286604" y="2593075"/>
            <a:ext cx="4571999" cy="3821372"/>
          </a:xfrm>
          <a:solidFill>
            <a:schemeClr val="accent5">
              <a:lumMod val="75000"/>
            </a:schemeClr>
          </a:solidFill>
        </p:spPr>
        <p:txBody>
          <a:bodyPr>
            <a:normAutofit/>
          </a:bodyPr>
          <a:lstStyle/>
          <a:p>
            <a:pPr marL="0" indent="0" algn="just">
              <a:buNone/>
            </a:pPr>
            <a:r>
              <a:rPr lang="hu-HU" sz="2400" dirty="0" smtClean="0">
                <a:solidFill>
                  <a:schemeClr val="bg1"/>
                </a:solidFill>
              </a:rPr>
              <a:t>C</a:t>
            </a:r>
            <a:r>
              <a:rPr lang="en-US" sz="2400" dirty="0" err="1" smtClean="0">
                <a:solidFill>
                  <a:schemeClr val="bg1"/>
                </a:solidFill>
              </a:rPr>
              <a:t>ircular</a:t>
            </a:r>
            <a:r>
              <a:rPr lang="en-US" sz="2400" dirty="0" smtClean="0">
                <a:solidFill>
                  <a:schemeClr val="bg1"/>
                </a:solidFill>
              </a:rPr>
              <a:t> economy is the result of moving from a </a:t>
            </a:r>
            <a:r>
              <a:rPr lang="en-US" sz="2400" b="1" dirty="0" smtClean="0">
                <a:solidFill>
                  <a:srgbClr val="FFFF00"/>
                </a:solidFill>
              </a:rPr>
              <a:t>simple impact reduction</a:t>
            </a:r>
            <a:r>
              <a:rPr lang="en-US" sz="2400" dirty="0" smtClean="0">
                <a:solidFill>
                  <a:schemeClr val="bg1"/>
                </a:solidFill>
              </a:rPr>
              <a:t> model to a model of absolute </a:t>
            </a:r>
            <a:r>
              <a:rPr lang="en-US" sz="2400" b="1" dirty="0" smtClean="0">
                <a:solidFill>
                  <a:srgbClr val="FFFF00"/>
                </a:solidFill>
              </a:rPr>
              <a:t>value creation </a:t>
            </a:r>
            <a:r>
              <a:rPr lang="en-US" sz="2400" dirty="0" smtClean="0">
                <a:solidFill>
                  <a:schemeClr val="bg1"/>
                </a:solidFill>
              </a:rPr>
              <a:t>that is positive, both socially, economically,</a:t>
            </a:r>
            <a:r>
              <a:rPr lang="hu-HU" sz="2400" dirty="0" smtClean="0">
                <a:solidFill>
                  <a:schemeClr val="bg1"/>
                </a:solidFill>
              </a:rPr>
              <a:t> </a:t>
            </a:r>
            <a:r>
              <a:rPr lang="en-US" sz="2400" dirty="0" smtClean="0">
                <a:solidFill>
                  <a:schemeClr val="bg1"/>
                </a:solidFill>
              </a:rPr>
              <a:t>environmentally</a:t>
            </a:r>
            <a:r>
              <a:rPr lang="hu-HU" sz="2400" dirty="0" smtClean="0">
                <a:solidFill>
                  <a:schemeClr val="bg1"/>
                </a:solidFill>
              </a:rPr>
              <a:t>…</a:t>
            </a:r>
          </a:p>
          <a:p>
            <a:pPr marL="0" indent="0" algn="just">
              <a:buNone/>
            </a:pPr>
            <a:r>
              <a:rPr lang="hu-HU" sz="2400" dirty="0" smtClean="0">
                <a:solidFill>
                  <a:schemeClr val="bg1"/>
                </a:solidFill>
              </a:rPr>
              <a:t>…..</a:t>
            </a:r>
            <a:r>
              <a:rPr lang="en-US" sz="2400" dirty="0" smtClean="0">
                <a:solidFill>
                  <a:schemeClr val="bg1"/>
                </a:solidFill>
              </a:rPr>
              <a:t>the central element is the </a:t>
            </a:r>
            <a:r>
              <a:rPr lang="en-US" sz="2400" i="1" dirty="0" smtClean="0">
                <a:solidFill>
                  <a:schemeClr val="bg1"/>
                </a:solidFill>
              </a:rPr>
              <a:t>“</a:t>
            </a:r>
            <a:r>
              <a:rPr lang="en-US" sz="3200" i="1" dirty="0" smtClean="0">
                <a:solidFill>
                  <a:srgbClr val="FFFF00"/>
                </a:solidFill>
              </a:rPr>
              <a:t>decoupling</a:t>
            </a:r>
            <a:r>
              <a:rPr lang="en-US" sz="2400" i="1" dirty="0" smtClean="0">
                <a:solidFill>
                  <a:schemeClr val="bg1"/>
                </a:solidFill>
              </a:rPr>
              <a:t>” of </a:t>
            </a:r>
            <a:r>
              <a:rPr lang="en-US" sz="2400" b="1" i="1" u="sng" dirty="0" smtClean="0">
                <a:solidFill>
                  <a:schemeClr val="bg1"/>
                </a:solidFill>
              </a:rPr>
              <a:t>economic growth </a:t>
            </a:r>
            <a:r>
              <a:rPr lang="en-US" sz="2400" i="1" dirty="0" smtClean="0">
                <a:solidFill>
                  <a:schemeClr val="bg1"/>
                </a:solidFill>
              </a:rPr>
              <a:t>from an increase in </a:t>
            </a:r>
            <a:r>
              <a:rPr lang="en-US" sz="2400" b="1" i="1" u="sng" dirty="0" smtClean="0">
                <a:solidFill>
                  <a:schemeClr val="bg1"/>
                </a:solidFill>
              </a:rPr>
              <a:t>resource use </a:t>
            </a:r>
            <a:r>
              <a:rPr lang="en-US" sz="2400" i="1" dirty="0" smtClean="0">
                <a:solidFill>
                  <a:schemeClr val="bg1"/>
                </a:solidFill>
              </a:rPr>
              <a:t>and reduction of </a:t>
            </a:r>
            <a:r>
              <a:rPr lang="en-US" sz="2400" b="1" i="1" u="sng" dirty="0" smtClean="0">
                <a:solidFill>
                  <a:schemeClr val="bg1"/>
                </a:solidFill>
              </a:rPr>
              <a:t>environmental impacts</a:t>
            </a:r>
            <a:r>
              <a:rPr lang="en-US" sz="2400" i="1" dirty="0" smtClean="0">
                <a:solidFill>
                  <a:schemeClr val="bg1"/>
                </a:solidFill>
              </a:rPr>
              <a:t>.</a:t>
            </a:r>
            <a:r>
              <a:rPr lang="en-US" sz="2400" dirty="0" smtClean="0">
                <a:solidFill>
                  <a:schemeClr val="bg1"/>
                </a:solidFill>
              </a:rPr>
              <a:t> </a:t>
            </a:r>
            <a:endParaRPr lang="hu-HU" sz="2400" dirty="0" smtClean="0">
              <a:solidFill>
                <a:schemeClr val="bg1"/>
              </a:solidFill>
            </a:endParaRPr>
          </a:p>
          <a:p>
            <a:pPr algn="just">
              <a:buNone/>
            </a:pPr>
            <a:endParaRPr lang="hu-HU" sz="2400" dirty="0" smtClean="0"/>
          </a:p>
        </p:txBody>
      </p:sp>
      <p:pic>
        <p:nvPicPr>
          <p:cNvPr id="6" name="Picture 2"/>
          <p:cNvPicPr>
            <a:picLocks noChangeAspect="1" noChangeArrowheads="1"/>
          </p:cNvPicPr>
          <p:nvPr/>
        </p:nvPicPr>
        <p:blipFill>
          <a:blip r:embed="rId2"/>
          <a:srcRect/>
          <a:stretch>
            <a:fillRect/>
          </a:stretch>
        </p:blipFill>
        <p:spPr bwMode="auto">
          <a:xfrm>
            <a:off x="4943378" y="2579427"/>
            <a:ext cx="7068875" cy="3858992"/>
          </a:xfrm>
          <a:prstGeom prst="rect">
            <a:avLst/>
          </a:prstGeom>
          <a:noFill/>
          <a:ln w="9525">
            <a:noFill/>
            <a:miter lim="800000"/>
            <a:headEnd/>
            <a:tailEnd/>
          </a:ln>
        </p:spPr>
      </p:pic>
      <p:sp>
        <p:nvSpPr>
          <p:cNvPr id="4" name="Szövegdoboz 3"/>
          <p:cNvSpPr txBox="1"/>
          <p:nvPr/>
        </p:nvSpPr>
        <p:spPr>
          <a:xfrm>
            <a:off x="5322627" y="2579125"/>
            <a:ext cx="2729552" cy="1200329"/>
          </a:xfrm>
          <a:prstGeom prst="rect">
            <a:avLst/>
          </a:prstGeom>
          <a:noFill/>
        </p:spPr>
        <p:txBody>
          <a:bodyPr wrap="square" rtlCol="0">
            <a:spAutoFit/>
          </a:bodyPr>
          <a:lstStyle/>
          <a:p>
            <a:r>
              <a:rPr lang="hu-HU" sz="3600" dirty="0" err="1" smtClean="0">
                <a:solidFill>
                  <a:srgbClr val="FF0000"/>
                </a:solidFill>
              </a:rPr>
              <a:t>Kuznets</a:t>
            </a:r>
            <a:r>
              <a:rPr lang="hu-HU" sz="3600" dirty="0" smtClean="0">
                <a:solidFill>
                  <a:srgbClr val="FF0000"/>
                </a:solidFill>
              </a:rPr>
              <a:t> </a:t>
            </a:r>
            <a:r>
              <a:rPr lang="hu-HU" sz="3600" dirty="0" err="1" smtClean="0">
                <a:solidFill>
                  <a:srgbClr val="FF0000"/>
                </a:solidFill>
              </a:rPr>
              <a:t>Curve</a:t>
            </a:r>
            <a:r>
              <a:rPr lang="hu-HU" sz="3600" dirty="0" smtClean="0">
                <a:solidFill>
                  <a:srgbClr val="FF0000"/>
                </a:solidFill>
              </a:rPr>
              <a:t> Is </a:t>
            </a:r>
            <a:r>
              <a:rPr lang="hu-HU" sz="3600" dirty="0" err="1" smtClean="0">
                <a:solidFill>
                  <a:srgbClr val="FF0000"/>
                </a:solidFill>
              </a:rPr>
              <a:t>Not</a:t>
            </a:r>
            <a:r>
              <a:rPr lang="hu-HU" sz="3600" dirty="0" smtClean="0">
                <a:solidFill>
                  <a:srgbClr val="FF0000"/>
                </a:solidFill>
              </a:rPr>
              <a:t> </a:t>
            </a:r>
            <a:r>
              <a:rPr lang="hu-HU" sz="3600" dirty="0" err="1" smtClean="0">
                <a:solidFill>
                  <a:srgbClr val="FF0000"/>
                </a:solidFill>
              </a:rPr>
              <a:t>True</a:t>
            </a:r>
            <a:r>
              <a:rPr lang="hu-HU" sz="3600" dirty="0" smtClean="0">
                <a:solidFill>
                  <a:srgbClr val="FF0000"/>
                </a:solidFill>
              </a:rPr>
              <a:t>! </a:t>
            </a:r>
            <a:endParaRPr lang="hu-HU" sz="3600"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schemeClr>
            </a:gs>
            <a:gs pos="43000">
              <a:schemeClr val="accent1">
                <a:lumMod val="45000"/>
                <a:lumOff val="55000"/>
              </a:schemeClr>
            </a:gs>
            <a:gs pos="71000">
              <a:schemeClr val="accent1">
                <a:lumMod val="45000"/>
                <a:lumOff val="55000"/>
              </a:schemeClr>
            </a:gs>
            <a:gs pos="8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672213" y="416127"/>
            <a:ext cx="10847574" cy="1499616"/>
          </a:xfrm>
        </p:spPr>
        <p:txBody>
          <a:bodyPr/>
          <a:lstStyle/>
          <a:p>
            <a:r>
              <a:rPr lang="hu-HU" dirty="0" err="1" smtClean="0"/>
              <a:t>From</a:t>
            </a:r>
            <a:r>
              <a:rPr lang="hu-HU" dirty="0" smtClean="0"/>
              <a:t> </a:t>
            </a:r>
            <a:r>
              <a:rPr lang="hu-HU" dirty="0" err="1" smtClean="0"/>
              <a:t>Linear</a:t>
            </a:r>
            <a:r>
              <a:rPr lang="hu-HU" dirty="0" smtClean="0"/>
              <a:t> </a:t>
            </a:r>
            <a:r>
              <a:rPr lang="hu-HU" dirty="0" err="1" smtClean="0"/>
              <a:t>to</a:t>
            </a:r>
            <a:r>
              <a:rPr lang="hu-HU" dirty="0" smtClean="0"/>
              <a:t> </a:t>
            </a:r>
            <a:r>
              <a:rPr lang="hu-HU" dirty="0" err="1" smtClean="0"/>
              <a:t>circular</a:t>
            </a:r>
            <a:r>
              <a:rPr lang="hu-HU" dirty="0" smtClean="0"/>
              <a:t> - OPPORTUNITY TO TRANSFORM</a:t>
            </a:r>
            <a:endParaRPr lang="hu-HU" dirty="0"/>
          </a:p>
        </p:txBody>
      </p:sp>
      <p:sp>
        <p:nvSpPr>
          <p:cNvPr id="7" name="Tartalom helye 6"/>
          <p:cNvSpPr>
            <a:spLocks noGrp="1"/>
          </p:cNvSpPr>
          <p:nvPr>
            <p:ph idx="1"/>
          </p:nvPr>
        </p:nvSpPr>
        <p:spPr>
          <a:xfrm>
            <a:off x="620716" y="2003611"/>
            <a:ext cx="5043105" cy="4645162"/>
          </a:xfrm>
        </p:spPr>
        <p:txBody>
          <a:bodyPr>
            <a:normAutofit/>
          </a:bodyPr>
          <a:lstStyle/>
          <a:p>
            <a:pPr algn="just"/>
            <a:r>
              <a:rPr lang="hu-HU" dirty="0" smtClean="0"/>
              <a:t>The </a:t>
            </a:r>
            <a:r>
              <a:rPr lang="hu-HU" sz="3200" b="1" dirty="0" err="1" smtClean="0">
                <a:solidFill>
                  <a:srgbClr val="FF0000"/>
                </a:solidFill>
              </a:rPr>
              <a:t>linear</a:t>
            </a:r>
            <a:r>
              <a:rPr lang="hu-HU" sz="3200" b="1" dirty="0" smtClean="0">
                <a:solidFill>
                  <a:srgbClr val="FF0000"/>
                </a:solidFill>
              </a:rPr>
              <a:t> </a:t>
            </a:r>
            <a:r>
              <a:rPr lang="hu-HU" sz="3200" b="1" dirty="0" err="1" smtClean="0">
                <a:solidFill>
                  <a:srgbClr val="FF0000"/>
                </a:solidFill>
              </a:rPr>
              <a:t>economy</a:t>
            </a:r>
            <a:r>
              <a:rPr lang="hu-HU" sz="3200" b="1" dirty="0" smtClean="0">
                <a:solidFill>
                  <a:srgbClr val="FF0000"/>
                </a:solidFill>
              </a:rPr>
              <a:t> </a:t>
            </a:r>
            <a:r>
              <a:rPr lang="hu-HU" dirty="0" smtClean="0"/>
              <a:t>is </a:t>
            </a:r>
            <a:r>
              <a:rPr lang="hu-HU" dirty="0" err="1" smtClean="0"/>
              <a:t>based</a:t>
            </a:r>
            <a:r>
              <a:rPr lang="hu-HU" dirty="0" smtClean="0"/>
              <a:t> </a:t>
            </a:r>
            <a:r>
              <a:rPr lang="hu-HU" dirty="0" err="1" smtClean="0"/>
              <a:t>on</a:t>
            </a:r>
            <a:r>
              <a:rPr lang="hu-HU" dirty="0" smtClean="0"/>
              <a:t> a </a:t>
            </a:r>
            <a:r>
              <a:rPr lang="hu-HU" dirty="0" err="1" smtClean="0"/>
              <a:t>linear</a:t>
            </a:r>
            <a:r>
              <a:rPr lang="hu-HU" dirty="0" smtClean="0"/>
              <a:t> </a:t>
            </a:r>
            <a:r>
              <a:rPr lang="hu-HU" dirty="0" err="1" smtClean="0"/>
              <a:t>process</a:t>
            </a:r>
            <a:r>
              <a:rPr lang="hu-HU" dirty="0" smtClean="0"/>
              <a:t>, </a:t>
            </a:r>
            <a:r>
              <a:rPr lang="hu-HU" dirty="0" err="1" smtClean="0"/>
              <a:t>optimised</a:t>
            </a:r>
            <a:r>
              <a:rPr lang="hu-HU" dirty="0" smtClean="0"/>
              <a:t> </a:t>
            </a:r>
            <a:r>
              <a:rPr lang="hu-HU" dirty="0" err="1" smtClean="0"/>
              <a:t>towards</a:t>
            </a:r>
            <a:r>
              <a:rPr lang="hu-HU" dirty="0" smtClean="0"/>
              <a:t> </a:t>
            </a:r>
            <a:r>
              <a:rPr lang="hu-HU" dirty="0" err="1" smtClean="0"/>
              <a:t>high</a:t>
            </a:r>
            <a:r>
              <a:rPr lang="hu-HU" dirty="0" smtClean="0"/>
              <a:t> </a:t>
            </a:r>
            <a:r>
              <a:rPr lang="hu-HU" dirty="0" err="1" smtClean="0"/>
              <a:t>volume</a:t>
            </a:r>
            <a:r>
              <a:rPr lang="hu-HU" dirty="0" smtClean="0"/>
              <a:t> of </a:t>
            </a:r>
            <a:r>
              <a:rPr lang="hu-HU" dirty="0" err="1" smtClean="0"/>
              <a:t>product</a:t>
            </a:r>
            <a:r>
              <a:rPr lang="hu-HU" dirty="0" smtClean="0"/>
              <a:t> and </a:t>
            </a:r>
            <a:r>
              <a:rPr lang="hu-HU" dirty="0" err="1" smtClean="0"/>
              <a:t>low</a:t>
            </a:r>
            <a:r>
              <a:rPr lang="hu-HU" dirty="0" smtClean="0"/>
              <a:t> </a:t>
            </a:r>
            <a:r>
              <a:rPr lang="hu-HU" dirty="0" err="1" smtClean="0"/>
              <a:t>production</a:t>
            </a:r>
            <a:r>
              <a:rPr lang="hu-HU" dirty="0" smtClean="0"/>
              <a:t> </a:t>
            </a:r>
            <a:r>
              <a:rPr lang="hu-HU" dirty="0" err="1" smtClean="0"/>
              <a:t>cost</a:t>
            </a:r>
            <a:r>
              <a:rPr lang="hu-HU" dirty="0" smtClean="0"/>
              <a:t> </a:t>
            </a:r>
            <a:r>
              <a:rPr lang="hu-HU" dirty="0" err="1" smtClean="0"/>
              <a:t>relying</a:t>
            </a:r>
            <a:r>
              <a:rPr lang="hu-HU" dirty="0" smtClean="0"/>
              <a:t> </a:t>
            </a:r>
            <a:r>
              <a:rPr lang="hu-HU" dirty="0" err="1" smtClean="0"/>
              <a:t>on</a:t>
            </a:r>
            <a:r>
              <a:rPr lang="hu-HU" dirty="0" smtClean="0"/>
              <a:t> </a:t>
            </a:r>
            <a:r>
              <a:rPr lang="hu-HU" dirty="0" err="1" smtClean="0"/>
              <a:t>the</a:t>
            </a:r>
            <a:r>
              <a:rPr lang="hu-HU" dirty="0" smtClean="0"/>
              <a:t> </a:t>
            </a:r>
            <a:r>
              <a:rPr lang="hu-HU" b="1" dirty="0" err="1" smtClean="0"/>
              <a:t>plentiful</a:t>
            </a:r>
            <a:r>
              <a:rPr lang="hu-HU" b="1" dirty="0" smtClean="0"/>
              <a:t> </a:t>
            </a:r>
            <a:r>
              <a:rPr lang="hu-HU" b="1" dirty="0" err="1" smtClean="0"/>
              <a:t>availability</a:t>
            </a:r>
            <a:r>
              <a:rPr lang="hu-HU" b="1" dirty="0" smtClean="0"/>
              <a:t> of </a:t>
            </a:r>
            <a:r>
              <a:rPr lang="hu-HU" b="1" dirty="0" err="1" smtClean="0">
                <a:effectLst>
                  <a:outerShdw blurRad="38100" dist="38100" dir="2700000" algn="tl">
                    <a:srgbClr val="000000">
                      <a:alpha val="43137"/>
                    </a:srgbClr>
                  </a:outerShdw>
                </a:effectLst>
              </a:rPr>
              <a:t>raw</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materials</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at</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relatively</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low</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cost</a:t>
            </a:r>
            <a:r>
              <a:rPr lang="hu-HU" b="1" dirty="0" smtClean="0">
                <a:effectLst>
                  <a:outerShdw blurRad="38100" dist="38100" dir="2700000" algn="tl">
                    <a:srgbClr val="000000">
                      <a:alpha val="43137"/>
                    </a:srgbClr>
                  </a:outerShdw>
                </a:effectLst>
              </a:rPr>
              <a:t>. </a:t>
            </a:r>
          </a:p>
          <a:p>
            <a:pPr algn="just"/>
            <a:r>
              <a:rPr lang="hu-HU" dirty="0" smtClean="0"/>
              <a:t>The </a:t>
            </a:r>
            <a:r>
              <a:rPr lang="hu-HU" sz="3200" b="1" dirty="0" err="1" smtClean="0">
                <a:solidFill>
                  <a:schemeClr val="accent5">
                    <a:lumMod val="50000"/>
                  </a:schemeClr>
                </a:solidFill>
              </a:rPr>
              <a:t>circular</a:t>
            </a:r>
            <a:r>
              <a:rPr lang="hu-HU" sz="3200" b="1" dirty="0" smtClean="0">
                <a:solidFill>
                  <a:schemeClr val="accent5">
                    <a:lumMod val="50000"/>
                  </a:schemeClr>
                </a:solidFill>
              </a:rPr>
              <a:t> </a:t>
            </a:r>
            <a:r>
              <a:rPr lang="hu-HU" sz="3200" b="1" dirty="0" err="1" smtClean="0">
                <a:solidFill>
                  <a:schemeClr val="accent5">
                    <a:lumMod val="50000"/>
                  </a:schemeClr>
                </a:solidFill>
              </a:rPr>
              <a:t>economy</a:t>
            </a:r>
            <a:r>
              <a:rPr lang="hu-HU" sz="3200" b="1" dirty="0" smtClean="0">
                <a:solidFill>
                  <a:schemeClr val="accent5">
                    <a:lumMod val="50000"/>
                  </a:schemeClr>
                </a:solidFill>
              </a:rPr>
              <a:t> </a:t>
            </a:r>
            <a:r>
              <a:rPr lang="hu-HU" dirty="0" err="1" smtClean="0"/>
              <a:t>aims</a:t>
            </a:r>
            <a:r>
              <a:rPr lang="hu-HU" dirty="0" smtClean="0"/>
              <a:t> </a:t>
            </a:r>
            <a:r>
              <a:rPr lang="hu-HU" dirty="0" err="1" smtClean="0"/>
              <a:t>at</a:t>
            </a:r>
            <a:r>
              <a:rPr lang="hu-HU" dirty="0" smtClean="0"/>
              <a:t> </a:t>
            </a:r>
            <a:r>
              <a:rPr lang="hu-HU" dirty="0" err="1" smtClean="0"/>
              <a:t>low</a:t>
            </a:r>
            <a:r>
              <a:rPr lang="hu-HU" dirty="0" smtClean="0"/>
              <a:t> </a:t>
            </a:r>
            <a:r>
              <a:rPr lang="hu-HU" dirty="0" err="1" smtClean="0"/>
              <a:t>environmental</a:t>
            </a:r>
            <a:r>
              <a:rPr lang="hu-HU" dirty="0" smtClean="0"/>
              <a:t> </a:t>
            </a:r>
            <a:r>
              <a:rPr lang="hu-HU" dirty="0" err="1" smtClean="0"/>
              <a:t>impact</a:t>
            </a:r>
            <a:r>
              <a:rPr lang="hu-HU" dirty="0" smtClean="0"/>
              <a:t> </a:t>
            </a:r>
            <a:r>
              <a:rPr lang="hu-HU" dirty="0" err="1" smtClean="0"/>
              <a:t>by</a:t>
            </a:r>
            <a:r>
              <a:rPr lang="hu-HU" dirty="0" smtClean="0"/>
              <a:t> </a:t>
            </a:r>
            <a:r>
              <a:rPr lang="hu-HU" b="1" u="sng" dirty="0" err="1" smtClean="0">
                <a:solidFill>
                  <a:schemeClr val="accent5">
                    <a:lumMod val="75000"/>
                  </a:schemeClr>
                </a:solidFill>
              </a:rPr>
              <a:t>minimising</a:t>
            </a:r>
            <a:r>
              <a:rPr lang="hu-HU" b="1" u="sng" dirty="0" smtClean="0">
                <a:solidFill>
                  <a:schemeClr val="accent5">
                    <a:lumMod val="75000"/>
                  </a:schemeClr>
                </a:solidFill>
              </a:rPr>
              <a:t> </a:t>
            </a:r>
            <a:r>
              <a:rPr lang="hu-HU" b="1" u="sng" dirty="0" err="1" smtClean="0">
                <a:solidFill>
                  <a:schemeClr val="accent5">
                    <a:lumMod val="75000"/>
                  </a:schemeClr>
                </a:solidFill>
              </a:rPr>
              <a:t>waste</a:t>
            </a:r>
            <a:r>
              <a:rPr lang="hu-HU" b="1" u="sng" dirty="0" smtClean="0">
                <a:solidFill>
                  <a:schemeClr val="accent5">
                    <a:lumMod val="75000"/>
                  </a:schemeClr>
                </a:solidFill>
              </a:rPr>
              <a:t> and </a:t>
            </a:r>
            <a:r>
              <a:rPr lang="hu-HU" b="1" u="sng" dirty="0" err="1" smtClean="0">
                <a:solidFill>
                  <a:schemeClr val="accent5">
                    <a:lumMod val="75000"/>
                  </a:schemeClr>
                </a:solidFill>
              </a:rPr>
              <a:t>extreme</a:t>
            </a:r>
            <a:r>
              <a:rPr lang="hu-HU" b="1" u="sng" dirty="0" smtClean="0">
                <a:solidFill>
                  <a:schemeClr val="accent5">
                    <a:lumMod val="75000"/>
                  </a:schemeClr>
                </a:solidFill>
              </a:rPr>
              <a:t> </a:t>
            </a:r>
            <a:r>
              <a:rPr lang="hu-HU" b="1" u="sng" dirty="0" err="1" smtClean="0">
                <a:solidFill>
                  <a:schemeClr val="accent5">
                    <a:lumMod val="75000"/>
                  </a:schemeClr>
                </a:solidFill>
              </a:rPr>
              <a:t>resource</a:t>
            </a:r>
            <a:r>
              <a:rPr lang="hu-HU" b="1" u="sng" dirty="0" smtClean="0">
                <a:solidFill>
                  <a:schemeClr val="accent5">
                    <a:lumMod val="75000"/>
                  </a:schemeClr>
                </a:solidFill>
              </a:rPr>
              <a:t> </a:t>
            </a:r>
            <a:r>
              <a:rPr lang="hu-HU" b="1" u="sng" dirty="0" err="1" smtClean="0">
                <a:solidFill>
                  <a:schemeClr val="accent5">
                    <a:lumMod val="75000"/>
                  </a:schemeClr>
                </a:solidFill>
              </a:rPr>
              <a:t>use</a:t>
            </a:r>
            <a:r>
              <a:rPr lang="hu-HU" b="1" u="sng" dirty="0" smtClean="0">
                <a:solidFill>
                  <a:schemeClr val="accent5">
                    <a:lumMod val="75000"/>
                  </a:schemeClr>
                </a:solidFill>
              </a:rPr>
              <a:t> </a:t>
            </a:r>
            <a:r>
              <a:rPr lang="hu-HU" dirty="0" err="1" smtClean="0"/>
              <a:t>by</a:t>
            </a:r>
            <a:r>
              <a:rPr lang="hu-HU" dirty="0" smtClean="0"/>
              <a:t> </a:t>
            </a:r>
            <a:r>
              <a:rPr lang="hu-HU" dirty="0" err="1" smtClean="0"/>
              <a:t>turning</a:t>
            </a:r>
            <a:r>
              <a:rPr lang="hu-HU" dirty="0" smtClean="0"/>
              <a:t> </a:t>
            </a:r>
            <a:r>
              <a:rPr lang="hu-HU" dirty="0" err="1" smtClean="0"/>
              <a:t>goods</a:t>
            </a:r>
            <a:r>
              <a:rPr lang="hu-HU" dirty="0" smtClean="0"/>
              <a:t> </a:t>
            </a:r>
            <a:r>
              <a:rPr lang="hu-HU" dirty="0" err="1" smtClean="0"/>
              <a:t>at</a:t>
            </a:r>
            <a:r>
              <a:rPr lang="hu-HU" dirty="0" smtClean="0"/>
              <a:t> </a:t>
            </a:r>
            <a:r>
              <a:rPr lang="hu-HU" dirty="0" err="1" smtClean="0"/>
              <a:t>the</a:t>
            </a:r>
            <a:r>
              <a:rPr lang="hu-HU" dirty="0" smtClean="0"/>
              <a:t> end of </a:t>
            </a:r>
            <a:r>
              <a:rPr lang="hu-HU" dirty="0" err="1" smtClean="0"/>
              <a:t>their</a:t>
            </a:r>
            <a:r>
              <a:rPr lang="hu-HU" dirty="0" smtClean="0"/>
              <a:t> </a:t>
            </a:r>
            <a:r>
              <a:rPr lang="hu-HU" dirty="0" err="1" smtClean="0"/>
              <a:t>lifetime</a:t>
            </a:r>
            <a:r>
              <a:rPr lang="hu-HU" dirty="0" smtClean="0"/>
              <a:t>.  Main </a:t>
            </a:r>
            <a:r>
              <a:rPr lang="hu-HU" dirty="0" err="1" smtClean="0"/>
              <a:t>ways</a:t>
            </a:r>
            <a:r>
              <a:rPr lang="hu-HU" dirty="0" smtClean="0"/>
              <a:t> of </a:t>
            </a:r>
            <a:r>
              <a:rPr lang="hu-HU" dirty="0" err="1" smtClean="0"/>
              <a:t>circulation</a:t>
            </a:r>
            <a:r>
              <a:rPr lang="hu-HU" dirty="0" smtClean="0"/>
              <a:t> </a:t>
            </a:r>
            <a:r>
              <a:rPr lang="hu-HU" dirty="0" err="1" smtClean="0"/>
              <a:t>are</a:t>
            </a:r>
            <a:r>
              <a:rPr lang="hu-HU" dirty="0" smtClean="0"/>
              <a:t> </a:t>
            </a:r>
            <a:r>
              <a:rPr lang="hu-HU" b="1" dirty="0" err="1" smtClean="0">
                <a:solidFill>
                  <a:srgbClr val="7030A0"/>
                </a:solidFill>
              </a:rPr>
              <a:t>re-use</a:t>
            </a:r>
            <a:r>
              <a:rPr lang="hu-HU" b="1" dirty="0" smtClean="0">
                <a:solidFill>
                  <a:srgbClr val="7030A0"/>
                </a:solidFill>
              </a:rPr>
              <a:t>, </a:t>
            </a:r>
            <a:r>
              <a:rPr lang="hu-HU" b="1" dirty="0" err="1" smtClean="0">
                <a:solidFill>
                  <a:srgbClr val="7030A0"/>
                </a:solidFill>
              </a:rPr>
              <a:t>re-cycle</a:t>
            </a:r>
            <a:r>
              <a:rPr lang="hu-HU" b="1" dirty="0" smtClean="0">
                <a:solidFill>
                  <a:srgbClr val="7030A0"/>
                </a:solidFill>
              </a:rPr>
              <a:t>, </a:t>
            </a:r>
            <a:r>
              <a:rPr lang="hu-HU" b="1" dirty="0" err="1" smtClean="0">
                <a:solidFill>
                  <a:srgbClr val="7030A0"/>
                </a:solidFill>
              </a:rPr>
              <a:t>reductions</a:t>
            </a:r>
            <a:r>
              <a:rPr lang="hu-HU" b="1" dirty="0" smtClean="0">
                <a:solidFill>
                  <a:srgbClr val="7030A0"/>
                </a:solidFill>
              </a:rPr>
              <a:t> </a:t>
            </a:r>
            <a:r>
              <a:rPr lang="hu-HU" b="1" dirty="0" err="1" smtClean="0">
                <a:solidFill>
                  <a:srgbClr val="7030A0"/>
                </a:solidFill>
              </a:rPr>
              <a:t>of</a:t>
            </a:r>
            <a:r>
              <a:rPr lang="hu-HU" b="1" dirty="0" smtClean="0">
                <a:solidFill>
                  <a:srgbClr val="7030A0"/>
                </a:solidFill>
              </a:rPr>
              <a:t> </a:t>
            </a:r>
            <a:r>
              <a:rPr lang="hu-HU" b="1" dirty="0" err="1" smtClean="0">
                <a:solidFill>
                  <a:srgbClr val="7030A0"/>
                </a:solidFill>
              </a:rPr>
              <a:t>waste</a:t>
            </a:r>
            <a:r>
              <a:rPr lang="hu-HU" b="1" dirty="0" smtClean="0">
                <a:solidFill>
                  <a:srgbClr val="7030A0"/>
                </a:solidFill>
              </a:rPr>
              <a:t>, </a:t>
            </a:r>
            <a:r>
              <a:rPr lang="hu-HU" b="1" dirty="0" err="1" smtClean="0">
                <a:solidFill>
                  <a:srgbClr val="7030A0"/>
                </a:solidFill>
              </a:rPr>
              <a:t>re-manifacture</a:t>
            </a:r>
            <a:r>
              <a:rPr lang="hu-HU" dirty="0" smtClean="0">
                <a:solidFill>
                  <a:srgbClr val="7030A0"/>
                </a:solidFill>
              </a:rPr>
              <a:t> </a:t>
            </a:r>
            <a:r>
              <a:rPr lang="hu-HU" dirty="0" smtClean="0"/>
              <a:t>and </a:t>
            </a:r>
            <a:r>
              <a:rPr lang="hu-HU" dirty="0" err="1" smtClean="0"/>
              <a:t>other</a:t>
            </a:r>
            <a:r>
              <a:rPr lang="hu-HU" dirty="0" smtClean="0"/>
              <a:t> </a:t>
            </a:r>
            <a:r>
              <a:rPr lang="hu-HU" dirty="0" err="1" smtClean="0"/>
              <a:t>practices</a:t>
            </a:r>
            <a:r>
              <a:rPr lang="hu-HU" dirty="0" smtClean="0"/>
              <a:t>. </a:t>
            </a:r>
            <a:endParaRPr lang="en-GB" dirty="0"/>
          </a:p>
        </p:txBody>
      </p:sp>
      <p:pic>
        <p:nvPicPr>
          <p:cNvPr id="8" name="Kép 7" descr="alt"/>
          <p:cNvPicPr/>
          <p:nvPr/>
        </p:nvPicPr>
        <p:blipFill>
          <a:blip r:embed="rId2" cstate="print"/>
          <a:srcRect/>
          <a:stretch>
            <a:fillRect/>
          </a:stretch>
        </p:blipFill>
        <p:spPr bwMode="auto">
          <a:xfrm>
            <a:off x="5313871" y="1353447"/>
            <a:ext cx="4538396" cy="3278939"/>
          </a:xfrm>
          <a:prstGeom prst="rect">
            <a:avLst/>
          </a:prstGeom>
          <a:noFill/>
          <a:ln w="9525">
            <a:noFill/>
            <a:miter lim="800000"/>
            <a:headEnd/>
            <a:tailEnd/>
          </a:ln>
        </p:spPr>
      </p:pic>
      <p:sp>
        <p:nvSpPr>
          <p:cNvPr id="9" name="Szövegdoboz 8"/>
          <p:cNvSpPr txBox="1"/>
          <p:nvPr/>
        </p:nvSpPr>
        <p:spPr>
          <a:xfrm>
            <a:off x="6305268" y="6488668"/>
            <a:ext cx="5090614" cy="369332"/>
          </a:xfrm>
          <a:prstGeom prst="rect">
            <a:avLst/>
          </a:prstGeom>
          <a:noFill/>
        </p:spPr>
        <p:txBody>
          <a:bodyPr wrap="square" rtlCol="0">
            <a:spAutoFit/>
          </a:bodyPr>
          <a:lstStyle/>
          <a:p>
            <a:r>
              <a:rPr lang="en-US" dirty="0" smtClean="0"/>
              <a:t>Source: Ellen MacArthur Foundation Team, 2014</a:t>
            </a:r>
            <a:endParaRPr lang="en-GB" dirty="0"/>
          </a:p>
        </p:txBody>
      </p:sp>
      <p:sp>
        <p:nvSpPr>
          <p:cNvPr id="2253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Source: Ellen MacArthur Foundation Team, 2014</a:t>
            </a:r>
            <a:endParaRPr kumimoji="0" lang="en-GB" sz="1800" b="0" i="0" u="none" strike="noStrike" cap="none" normalizeH="0" baseline="0" smtClean="0">
              <a:ln>
                <a:noFill/>
              </a:ln>
              <a:solidFill>
                <a:schemeClr val="tx1"/>
              </a:solidFill>
              <a:effectLst/>
              <a:latin typeface="Arial" pitchFamily="34" charset="0"/>
            </a:endParaRPr>
          </a:p>
        </p:txBody>
      </p:sp>
      <p:pic>
        <p:nvPicPr>
          <p:cNvPr id="3" name="Kép 2"/>
          <p:cNvPicPr>
            <a:picLocks noChangeAspect="1"/>
          </p:cNvPicPr>
          <p:nvPr/>
        </p:nvPicPr>
        <p:blipFill>
          <a:blip r:embed="rId3"/>
          <a:stretch>
            <a:fillRect/>
          </a:stretch>
        </p:blipFill>
        <p:spPr>
          <a:xfrm>
            <a:off x="9163550" y="2723937"/>
            <a:ext cx="2821416" cy="3583576"/>
          </a:xfrm>
          <a:prstGeom prst="rect">
            <a:avLst/>
          </a:prstGeom>
        </p:spPr>
      </p:pic>
    </p:spTree>
    <p:extLst>
      <p:ext uri="{BB962C8B-B14F-4D97-AF65-F5344CB8AC3E}">
        <p14:creationId xmlns:p14="http://schemas.microsoft.com/office/powerpoint/2010/main" val="17428348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1510</TotalTime>
  <Words>1659</Words>
  <Application>Microsoft Office PowerPoint</Application>
  <PresentationFormat>Širokouhlá</PresentationFormat>
  <Paragraphs>127</Paragraphs>
  <Slides>28</Slides>
  <Notes>0</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28</vt:i4>
      </vt:variant>
    </vt:vector>
  </HeadingPairs>
  <TitlesOfParts>
    <vt:vector size="37" baseType="lpstr">
      <vt:lpstr>Arial</vt:lpstr>
      <vt:lpstr>Calibri</vt:lpstr>
      <vt:lpstr>Century Gothic</vt:lpstr>
      <vt:lpstr>Times New Roman</vt:lpstr>
      <vt:lpstr>Tw Cen MT</vt:lpstr>
      <vt:lpstr>Tw Cen MT Condensed</vt:lpstr>
      <vt:lpstr>Wingdings</vt:lpstr>
      <vt:lpstr>Wingdings 3</vt:lpstr>
      <vt:lpstr>Integrál</vt:lpstr>
      <vt:lpstr>THE implementation of circular economy concept in the curricula</vt:lpstr>
      <vt:lpstr>IntrodUction - OPPORTUNITY TO TRANSFORM</vt:lpstr>
      <vt:lpstr>ACTIONS AT EU LEVEL</vt:lpstr>
      <vt:lpstr>Part of the summer course of SUSTAINABLE ENERGY IN ICELAND  2017/2018</vt:lpstr>
      <vt:lpstr>ELEMENTS OF THE CE BUILDING BLOCK</vt:lpstr>
      <vt:lpstr>CIRCULAR ECONOMY PHD COURSE from 2016</vt:lpstr>
      <vt:lpstr>Supporting materials (FACEBOOK, Journals)</vt:lpstr>
      <vt:lpstr>CIRCULAR ECONOMY / Sustainable development</vt:lpstr>
      <vt:lpstr>From Linear to circular - OPPORTUNITY TO TRANSFORM</vt:lpstr>
      <vt:lpstr>Typical BUILDING BLOCKS of CIRCULAR ECONOMy</vt:lpstr>
      <vt:lpstr>Biological and technical cycles</vt:lpstr>
      <vt:lpstr>PRINCIPLES OF CIRCULAR ECONOMY</vt:lpstr>
      <vt:lpstr>Main branches of circular economy </vt:lpstr>
      <vt:lpstr>Priority levels of circulation</vt:lpstr>
      <vt:lpstr>REFUSE</vt:lpstr>
      <vt:lpstr>REDUCE</vt:lpstr>
      <vt:lpstr>REUSE?</vt:lpstr>
      <vt:lpstr>Repair, Refurbish and Remanufacture </vt:lpstr>
      <vt:lpstr>Up-cycling (re-purpose)</vt:lpstr>
      <vt:lpstr>RECYCLE OR DOWNCYCLE</vt:lpstr>
      <vt:lpstr>REcovery</vt:lpstr>
      <vt:lpstr>Circular ‘experiences’ in different European countries</vt:lpstr>
      <vt:lpstr>Prezentácia programu PowerPoint</vt:lpstr>
      <vt:lpstr>Closed GEOTHERMAL SYSTEMS</vt:lpstr>
      <vt:lpstr>Circular biogas system</vt:lpstr>
      <vt:lpstr>Rescoop and smart systems</vt:lpstr>
      <vt:lpstr>THANK YOU FOR YOUR ATTENTION!</vt:lpstr>
      <vt:lpstr>acknowledgement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CIRCULAR ECONOMY Part 1.</dc:title>
  <dc:creator>Fogarassy Csaba</dc:creator>
  <cp:lastModifiedBy>Windows User</cp:lastModifiedBy>
  <cp:revision>83</cp:revision>
  <dcterms:created xsi:type="dcterms:W3CDTF">2016-10-11T14:50:27Z</dcterms:created>
  <dcterms:modified xsi:type="dcterms:W3CDTF">2018-09-18T05:12:44Z</dcterms:modified>
</cp:coreProperties>
</file>